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68" r:id="rId14"/>
    <p:sldId id="270" r:id="rId15"/>
    <p:sldId id="271" r:id="rId16"/>
    <p:sldId id="272" r:id="rId17"/>
    <p:sldId id="273" r:id="rId18"/>
    <p:sldId id="274" r:id="rId19"/>
    <p:sldId id="275" r:id="rId20"/>
    <p:sldId id="276" r:id="rId21"/>
    <p:sldId id="277" r:id="rId22"/>
    <p:sldId id="278" r:id="rId23"/>
    <p:sldId id="279" r:id="rId24"/>
    <p:sldId id="281" r:id="rId25"/>
    <p:sldId id="280" r:id="rId26"/>
    <p:sldId id="282" r:id="rId27"/>
    <p:sldId id="283" r:id="rId28"/>
    <p:sldId id="284" r:id="rId29"/>
    <p:sldId id="285" r:id="rId30"/>
    <p:sldId id="286" r:id="rId3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FDC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14" d="100"/>
          <a:sy n="114" d="100"/>
        </p:scale>
        <p:origin x="36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N° de Sorteos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2019</c:v>
                </c:pt>
              </c:strCache>
            </c:strRef>
          </c:tx>
          <c:spPr>
            <a:solidFill>
              <a:srgbClr val="ED1C24"/>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N° Sorteos</c:v>
                </c:pt>
              </c:strCache>
            </c:strRef>
          </c:cat>
          <c:val>
            <c:numRef>
              <c:f>Hoja1!$B$2</c:f>
              <c:numCache>
                <c:formatCode>General</c:formatCode>
                <c:ptCount val="1"/>
                <c:pt idx="0">
                  <c:v>51</c:v>
                </c:pt>
              </c:numCache>
            </c:numRef>
          </c:val>
          <c:extLst>
            <c:ext xmlns:c16="http://schemas.microsoft.com/office/drawing/2014/chart" uri="{C3380CC4-5D6E-409C-BE32-E72D297353CC}">
              <c16:uniqueId val="{00000000-46C6-479C-8EC4-4B4BDFC8F75D}"/>
            </c:ext>
          </c:extLst>
        </c:ser>
        <c:ser>
          <c:idx val="1"/>
          <c:order val="1"/>
          <c:tx>
            <c:strRef>
              <c:f>Hoja1!$C$1</c:f>
              <c:strCache>
                <c:ptCount val="1"/>
                <c:pt idx="0">
                  <c:v>2020</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N° Sorteos</c:v>
                </c:pt>
              </c:strCache>
            </c:strRef>
          </c:cat>
          <c:val>
            <c:numRef>
              <c:f>Hoja1!$C$2</c:f>
              <c:numCache>
                <c:formatCode>General</c:formatCode>
                <c:ptCount val="1"/>
                <c:pt idx="0">
                  <c:v>47</c:v>
                </c:pt>
              </c:numCache>
            </c:numRef>
          </c:val>
          <c:extLst>
            <c:ext xmlns:c16="http://schemas.microsoft.com/office/drawing/2014/chart" uri="{C3380CC4-5D6E-409C-BE32-E72D297353CC}">
              <c16:uniqueId val="{00000001-46C6-479C-8EC4-4B4BDFC8F75D}"/>
            </c:ext>
          </c:extLst>
        </c:ser>
        <c:dLbls>
          <c:dLblPos val="inEnd"/>
          <c:showLegendKey val="0"/>
          <c:showVal val="1"/>
          <c:showCatName val="0"/>
          <c:showSerName val="0"/>
          <c:showPercent val="0"/>
          <c:showBubbleSize val="0"/>
        </c:dLbls>
        <c:gapWidth val="65"/>
        <c:axId val="482849519"/>
        <c:axId val="482850351"/>
      </c:barChart>
      <c:catAx>
        <c:axId val="482849519"/>
        <c:scaling>
          <c:orientation val="minMax"/>
        </c:scaling>
        <c:delete val="1"/>
        <c:axPos val="b"/>
        <c:numFmt formatCode="General" sourceLinked="1"/>
        <c:majorTickMark val="none"/>
        <c:minorTickMark val="none"/>
        <c:tickLblPos val="nextTo"/>
        <c:crossAx val="482850351"/>
        <c:crosses val="autoZero"/>
        <c:auto val="1"/>
        <c:lblAlgn val="ctr"/>
        <c:lblOffset val="100"/>
        <c:noMultiLvlLbl val="0"/>
      </c:catAx>
      <c:valAx>
        <c:axId val="48285035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8284951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a:t>Venta</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manualLayout>
          <c:layoutTarget val="inner"/>
          <c:xMode val="edge"/>
          <c:yMode val="edge"/>
          <c:x val="7.4344234288469258E-2"/>
          <c:y val="0.17704756684429696"/>
          <c:w val="0.86811725384647664"/>
          <c:h val="0.68526531467925245"/>
        </c:manualLayout>
      </c:layout>
      <c:barChart>
        <c:barDir val="col"/>
        <c:grouping val="clustered"/>
        <c:varyColors val="0"/>
        <c:ser>
          <c:idx val="0"/>
          <c:order val="0"/>
          <c:tx>
            <c:strRef>
              <c:f>Hoja1!$B$1</c:f>
              <c:strCache>
                <c:ptCount val="1"/>
                <c:pt idx="0">
                  <c:v>2019</c:v>
                </c:pt>
              </c:strCache>
            </c:strRef>
          </c:tx>
          <c:spPr>
            <a:solidFill>
              <a:srgbClr val="ED1C24"/>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Venta</c:v>
                </c:pt>
              </c:strCache>
            </c:strRef>
          </c:cat>
          <c:val>
            <c:numRef>
              <c:f>Hoja1!$B$2</c:f>
              <c:numCache>
                <c:formatCode>#,##0</c:formatCode>
                <c:ptCount val="1"/>
                <c:pt idx="0">
                  <c:v>62522</c:v>
                </c:pt>
              </c:numCache>
            </c:numRef>
          </c:val>
          <c:extLst>
            <c:ext xmlns:c16="http://schemas.microsoft.com/office/drawing/2014/chart" uri="{C3380CC4-5D6E-409C-BE32-E72D297353CC}">
              <c16:uniqueId val="{00000000-B55D-4E1F-BCE4-AC1E40A4AFB6}"/>
            </c:ext>
          </c:extLst>
        </c:ser>
        <c:ser>
          <c:idx val="1"/>
          <c:order val="1"/>
          <c:tx>
            <c:strRef>
              <c:f>Hoja1!$C$1</c:f>
              <c:strCache>
                <c:ptCount val="1"/>
                <c:pt idx="0">
                  <c:v>2020</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Venta</c:v>
                </c:pt>
              </c:strCache>
            </c:strRef>
          </c:cat>
          <c:val>
            <c:numRef>
              <c:f>Hoja1!$C$2</c:f>
              <c:numCache>
                <c:formatCode>#,##0</c:formatCode>
                <c:ptCount val="1"/>
                <c:pt idx="0">
                  <c:v>48425</c:v>
                </c:pt>
              </c:numCache>
            </c:numRef>
          </c:val>
          <c:extLst>
            <c:ext xmlns:c16="http://schemas.microsoft.com/office/drawing/2014/chart" uri="{C3380CC4-5D6E-409C-BE32-E72D297353CC}">
              <c16:uniqueId val="{00000001-B55D-4E1F-BCE4-AC1E40A4AFB6}"/>
            </c:ext>
          </c:extLst>
        </c:ser>
        <c:dLbls>
          <c:dLblPos val="inEnd"/>
          <c:showLegendKey val="0"/>
          <c:showVal val="1"/>
          <c:showCatName val="0"/>
          <c:showSerName val="0"/>
          <c:showPercent val="0"/>
          <c:showBubbleSize val="0"/>
        </c:dLbls>
        <c:gapWidth val="65"/>
        <c:axId val="482849519"/>
        <c:axId val="482850351"/>
      </c:barChart>
      <c:catAx>
        <c:axId val="482849519"/>
        <c:scaling>
          <c:orientation val="minMax"/>
        </c:scaling>
        <c:delete val="1"/>
        <c:axPos val="b"/>
        <c:numFmt formatCode="General" sourceLinked="1"/>
        <c:majorTickMark val="none"/>
        <c:minorTickMark val="none"/>
        <c:tickLblPos val="nextTo"/>
        <c:crossAx val="482850351"/>
        <c:crosses val="autoZero"/>
        <c:auto val="1"/>
        <c:lblAlgn val="ctr"/>
        <c:lblOffset val="100"/>
        <c:noMultiLvlLbl val="0"/>
      </c:catAx>
      <c:valAx>
        <c:axId val="48285035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48284951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s-CO" sz="1800" dirty="0"/>
              <a:t>Promedio Venta</a:t>
            </a:r>
            <a:r>
              <a:rPr lang="es-CO" sz="1800" baseline="0" dirty="0"/>
              <a:t> por Sorteo</a:t>
            </a:r>
            <a:endParaRPr lang="es-CO" sz="18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manualLayout>
          <c:layoutTarget val="inner"/>
          <c:xMode val="edge"/>
          <c:yMode val="edge"/>
          <c:x val="7.4344234288469258E-2"/>
          <c:y val="0.17704756684429696"/>
          <c:w val="0.86811725384647664"/>
          <c:h val="0.69649927863798355"/>
        </c:manualLayout>
      </c:layout>
      <c:barChart>
        <c:barDir val="col"/>
        <c:grouping val="clustered"/>
        <c:varyColors val="0"/>
        <c:ser>
          <c:idx val="0"/>
          <c:order val="0"/>
          <c:tx>
            <c:strRef>
              <c:f>Hoja1!$B$1</c:f>
              <c:strCache>
                <c:ptCount val="1"/>
                <c:pt idx="0">
                  <c:v>2019</c:v>
                </c:pt>
              </c:strCache>
            </c:strRef>
          </c:tx>
          <c:spPr>
            <a:solidFill>
              <a:srgbClr val="ED1C24"/>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Promedio Venta</c:v>
                </c:pt>
              </c:strCache>
            </c:strRef>
          </c:cat>
          <c:val>
            <c:numRef>
              <c:f>Hoja1!$B$2</c:f>
              <c:numCache>
                <c:formatCode>#,##0</c:formatCode>
                <c:ptCount val="1"/>
                <c:pt idx="0">
                  <c:v>1226</c:v>
                </c:pt>
              </c:numCache>
            </c:numRef>
          </c:val>
          <c:extLst>
            <c:ext xmlns:c16="http://schemas.microsoft.com/office/drawing/2014/chart" uri="{C3380CC4-5D6E-409C-BE32-E72D297353CC}">
              <c16:uniqueId val="{00000002-812A-4989-9AB1-A2BD74A6DB90}"/>
            </c:ext>
          </c:extLst>
        </c:ser>
        <c:ser>
          <c:idx val="1"/>
          <c:order val="1"/>
          <c:tx>
            <c:strRef>
              <c:f>Hoja1!$C$1</c:f>
              <c:strCache>
                <c:ptCount val="1"/>
                <c:pt idx="0">
                  <c:v>2020</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Promedio Venta</c:v>
                </c:pt>
              </c:strCache>
            </c:strRef>
          </c:cat>
          <c:val>
            <c:numRef>
              <c:f>Hoja1!$C$2</c:f>
              <c:numCache>
                <c:formatCode>#,##0</c:formatCode>
                <c:ptCount val="1"/>
                <c:pt idx="0">
                  <c:v>1030</c:v>
                </c:pt>
              </c:numCache>
            </c:numRef>
          </c:val>
          <c:extLst>
            <c:ext xmlns:c16="http://schemas.microsoft.com/office/drawing/2014/chart" uri="{C3380CC4-5D6E-409C-BE32-E72D297353CC}">
              <c16:uniqueId val="{00000003-812A-4989-9AB1-A2BD74A6DB90}"/>
            </c:ext>
          </c:extLst>
        </c:ser>
        <c:dLbls>
          <c:dLblPos val="inEnd"/>
          <c:showLegendKey val="0"/>
          <c:showVal val="1"/>
          <c:showCatName val="0"/>
          <c:showSerName val="0"/>
          <c:showPercent val="0"/>
          <c:showBubbleSize val="0"/>
        </c:dLbls>
        <c:gapWidth val="65"/>
        <c:axId val="482849519"/>
        <c:axId val="482850351"/>
      </c:barChart>
      <c:catAx>
        <c:axId val="482849519"/>
        <c:scaling>
          <c:orientation val="minMax"/>
        </c:scaling>
        <c:delete val="1"/>
        <c:axPos val="b"/>
        <c:numFmt formatCode="General" sourceLinked="1"/>
        <c:majorTickMark val="none"/>
        <c:minorTickMark val="none"/>
        <c:tickLblPos val="nextTo"/>
        <c:crossAx val="482850351"/>
        <c:crosses val="autoZero"/>
        <c:auto val="1"/>
        <c:lblAlgn val="ctr"/>
        <c:lblOffset val="100"/>
        <c:noMultiLvlLbl val="0"/>
      </c:catAx>
      <c:valAx>
        <c:axId val="48285035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48284951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Hoja1!$B$1</c:f>
              <c:strCache>
                <c:ptCount val="1"/>
                <c:pt idx="0">
                  <c:v>Cumplimiento</c:v>
                </c:pt>
              </c:strCache>
            </c:strRef>
          </c:tx>
          <c:spPr>
            <a:solidFill>
              <a:srgbClr val="ED1C24"/>
            </a:solidFill>
            <a:ln>
              <a:noFill/>
            </a:ln>
            <a:effectLst/>
          </c:spPr>
          <c:dLbls>
            <c:dLbl>
              <c:idx val="0"/>
              <c:tx>
                <c:rich>
                  <a:bodyPr/>
                  <a:lstStyle/>
                  <a:p>
                    <a:fld id="{B572F220-FEA7-4F70-ACE4-F3FDBDE05E21}" type="VALUE">
                      <a:rPr lang="en-US" smtClean="0"/>
                      <a:pPr/>
                      <a:t>[VALOR]</a:t>
                    </a:fld>
                    <a:endParaRPr lang="en-US"/>
                  </a:p>
                  <a:p>
                    <a:r>
                      <a:rPr lang="en-US"/>
                      <a:t>Proyectado</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DE3-442C-B736-9085A7DFC41A}"/>
                </c:ext>
              </c:extLst>
            </c:dLbl>
            <c:dLbl>
              <c:idx val="1"/>
              <c:tx>
                <c:rich>
                  <a:bodyPr/>
                  <a:lstStyle/>
                  <a:p>
                    <a:fld id="{DAB9EDBC-97DC-4E80-A58C-33414A0634F0}" type="VALUE">
                      <a:rPr lang="es-ES" smtClean="0"/>
                      <a:pPr/>
                      <a:t>[VALOR]</a:t>
                    </a:fld>
                    <a:endParaRPr lang="es-ES"/>
                  </a:p>
                  <a:p>
                    <a:r>
                      <a:rPr lang="es-ES"/>
                      <a:t>Ingresos</a:t>
                    </a:r>
                    <a:r>
                      <a:rPr lang="es-ES" baseline="0"/>
                      <a:t> a 31 de Diciembre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DE3-442C-B736-9085A7DFC41A}"/>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Hoja1!$A$2:$A$3</c:f>
              <c:numCache>
                <c:formatCode>General</c:formatCode>
                <c:ptCount val="2"/>
              </c:numCache>
            </c:numRef>
          </c:cat>
          <c:val>
            <c:numRef>
              <c:f>Hoja1!$B$2:$B$3</c:f>
              <c:numCache>
                <c:formatCode>General</c:formatCode>
                <c:ptCount val="2"/>
                <c:pt idx="0">
                  <c:v>179</c:v>
                </c:pt>
                <c:pt idx="1">
                  <c:v>275</c:v>
                </c:pt>
              </c:numCache>
            </c:numRef>
          </c:val>
          <c:extLst>
            <c:ext xmlns:c16="http://schemas.microsoft.com/office/drawing/2014/chart" uri="{C3380CC4-5D6E-409C-BE32-E72D297353CC}">
              <c16:uniqueId val="{00000000-6DE3-442C-B736-9085A7DFC41A}"/>
            </c:ext>
          </c:extLst>
        </c:ser>
        <c:dLbls>
          <c:showLegendKey val="0"/>
          <c:showVal val="0"/>
          <c:showCatName val="0"/>
          <c:showSerName val="0"/>
          <c:showPercent val="0"/>
          <c:showBubbleSize val="0"/>
        </c:dLbls>
        <c:axId val="482869487"/>
        <c:axId val="482848271"/>
      </c:areaChart>
      <c:barChart>
        <c:barDir val="col"/>
        <c:grouping val="stacked"/>
        <c:varyColors val="0"/>
        <c:ser>
          <c:idx val="1"/>
          <c:order val="1"/>
          <c:tx>
            <c:strRef>
              <c:f>Hoja1!$C$1</c:f>
              <c:strCache>
                <c:ptCount val="1"/>
                <c:pt idx="0">
                  <c:v>Ingresos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layout>
                <c:manualLayout>
                  <c:x val="5.6390985789914914E-3"/>
                  <c:y val="-0.327517808374285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DE3-442C-B736-9085A7DFC41A}"/>
                </c:ext>
              </c:extLst>
            </c:dLbl>
            <c:dLbl>
              <c:idx val="1"/>
              <c:layout>
                <c:manualLayout>
                  <c:x val="-7.5187981053222181E-3"/>
                  <c:y val="-0.455602170442610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DE3-442C-B736-9085A7DFC41A}"/>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Hoja1!$A$2:$A$3</c:f>
              <c:numCache>
                <c:formatCode>General</c:formatCode>
                <c:ptCount val="2"/>
              </c:numCache>
            </c:numRef>
          </c:cat>
          <c:val>
            <c:numRef>
              <c:f>Hoja1!$C$2:$C$3</c:f>
              <c:numCache>
                <c:formatCode>0%</c:formatCode>
                <c:ptCount val="2"/>
                <c:pt idx="0">
                  <c:v>1</c:v>
                </c:pt>
                <c:pt idx="1">
                  <c:v>1.53</c:v>
                </c:pt>
              </c:numCache>
            </c:numRef>
          </c:val>
          <c:extLst>
            <c:ext xmlns:c16="http://schemas.microsoft.com/office/drawing/2014/chart" uri="{C3380CC4-5D6E-409C-BE32-E72D297353CC}">
              <c16:uniqueId val="{00000001-6DE3-442C-B736-9085A7DFC41A}"/>
            </c:ext>
          </c:extLst>
        </c:ser>
        <c:dLbls>
          <c:showLegendKey val="0"/>
          <c:showVal val="0"/>
          <c:showCatName val="0"/>
          <c:showSerName val="0"/>
          <c:showPercent val="0"/>
          <c:showBubbleSize val="0"/>
        </c:dLbls>
        <c:gapWidth val="65"/>
        <c:overlap val="100"/>
        <c:axId val="482870735"/>
        <c:axId val="482868655"/>
      </c:barChart>
      <c:valAx>
        <c:axId val="482848271"/>
        <c:scaling>
          <c:orientation val="minMax"/>
        </c:scaling>
        <c:delete val="0"/>
        <c:axPos val="r"/>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69487"/>
        <c:crosses val="max"/>
        <c:crossBetween val="between"/>
      </c:valAx>
      <c:catAx>
        <c:axId val="4828694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48271"/>
        <c:crosses val="autoZero"/>
        <c:auto val="1"/>
        <c:lblAlgn val="ctr"/>
        <c:lblOffset val="100"/>
        <c:noMultiLvlLbl val="0"/>
      </c:catAx>
      <c:valAx>
        <c:axId val="4828686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70735"/>
        <c:crosses val="autoZero"/>
        <c:crossBetween val="between"/>
      </c:valAx>
      <c:catAx>
        <c:axId val="482870735"/>
        <c:scaling>
          <c:orientation val="minMax"/>
        </c:scaling>
        <c:delete val="1"/>
        <c:axPos val="b"/>
        <c:numFmt formatCode="General" sourceLinked="1"/>
        <c:majorTickMark val="none"/>
        <c:minorTickMark val="none"/>
        <c:tickLblPos val="nextTo"/>
        <c:crossAx val="4828686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legend>
    <c:plotVisOnly val="1"/>
    <c:dispBlanksAs val="gap"/>
    <c:showDLblsOverMax val="0"/>
  </c:chart>
  <c:spPr>
    <a:solidFill>
      <a:schemeClr val="bg1"/>
    </a:solidFill>
    <a:ln>
      <a:noFill/>
    </a:ln>
    <a:effectLst/>
  </c:spPr>
  <c:txPr>
    <a:bodyPr/>
    <a:lstStyle/>
    <a:p>
      <a:pPr>
        <a:defRPr sz="1800"/>
      </a:pPr>
      <a:endParaRPr lang="es-C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Hoja1!$B$1</c:f>
              <c:strCache>
                <c:ptCount val="1"/>
                <c:pt idx="0">
                  <c:v>Cumplimiento</c:v>
                </c:pt>
              </c:strCache>
            </c:strRef>
          </c:tx>
          <c:spPr>
            <a:solidFill>
              <a:srgbClr val="ED1C24"/>
            </a:solidFill>
            <a:ln>
              <a:noFill/>
            </a:ln>
            <a:effectLst/>
          </c:spPr>
          <c:dLbls>
            <c:dLbl>
              <c:idx val="0"/>
              <c:tx>
                <c:rich>
                  <a:bodyPr/>
                  <a:lstStyle/>
                  <a:p>
                    <a:fld id="{B572F220-FEA7-4F70-ACE4-F3FDBDE05E21}" type="VALUE">
                      <a:rPr lang="en-US" smtClean="0"/>
                      <a:pPr/>
                      <a:t>[VALOR]</a:t>
                    </a:fld>
                    <a:endParaRPr lang="en-US"/>
                  </a:p>
                  <a:p>
                    <a:r>
                      <a:rPr lang="en-US"/>
                      <a:t>Proyectado</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F6A-4A3A-8B2F-A81F454E473E}"/>
                </c:ext>
              </c:extLst>
            </c:dLbl>
            <c:dLbl>
              <c:idx val="1"/>
              <c:tx>
                <c:rich>
                  <a:bodyPr/>
                  <a:lstStyle/>
                  <a:p>
                    <a:fld id="{DAB9EDBC-97DC-4E80-A58C-33414A0634F0}" type="VALUE">
                      <a:rPr lang="es-ES" smtClean="0"/>
                      <a:pPr/>
                      <a:t>[VALOR]</a:t>
                    </a:fld>
                    <a:endParaRPr lang="es-ES" dirty="0"/>
                  </a:p>
                  <a:p>
                    <a:r>
                      <a:rPr lang="es-ES" sz="1600" dirty="0"/>
                      <a:t>Ingresos</a:t>
                    </a:r>
                    <a:r>
                      <a:rPr lang="es-ES" sz="1600" baseline="0" dirty="0"/>
                      <a:t> a 31 de Diciembre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F6A-4A3A-8B2F-A81F454E473E}"/>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Hoja1!$A$2:$A$3</c:f>
              <c:numCache>
                <c:formatCode>General</c:formatCode>
                <c:ptCount val="2"/>
              </c:numCache>
            </c:numRef>
          </c:cat>
          <c:val>
            <c:numRef>
              <c:f>Hoja1!$B$2:$B$3</c:f>
              <c:numCache>
                <c:formatCode>#,##0</c:formatCode>
                <c:ptCount val="2"/>
                <c:pt idx="0">
                  <c:v>1379</c:v>
                </c:pt>
                <c:pt idx="1">
                  <c:v>1913</c:v>
                </c:pt>
              </c:numCache>
            </c:numRef>
          </c:val>
          <c:extLst>
            <c:ext xmlns:c16="http://schemas.microsoft.com/office/drawing/2014/chart" uri="{C3380CC4-5D6E-409C-BE32-E72D297353CC}">
              <c16:uniqueId val="{00000002-7F6A-4A3A-8B2F-A81F454E473E}"/>
            </c:ext>
          </c:extLst>
        </c:ser>
        <c:dLbls>
          <c:showLegendKey val="0"/>
          <c:showVal val="0"/>
          <c:showCatName val="0"/>
          <c:showSerName val="0"/>
          <c:showPercent val="0"/>
          <c:showBubbleSize val="0"/>
        </c:dLbls>
        <c:axId val="482869487"/>
        <c:axId val="482848271"/>
      </c:areaChart>
      <c:barChart>
        <c:barDir val="col"/>
        <c:grouping val="stacked"/>
        <c:varyColors val="0"/>
        <c:ser>
          <c:idx val="1"/>
          <c:order val="1"/>
          <c:tx>
            <c:strRef>
              <c:f>Hoja1!$C$1</c:f>
              <c:strCache>
                <c:ptCount val="1"/>
                <c:pt idx="0">
                  <c:v>Ingresos</c:v>
                </c:pt>
              </c:strCache>
            </c:strRef>
          </c:tx>
          <c:spPr>
            <a:solidFill>
              <a:srgbClr val="FFC000">
                <a:alpha val="92000"/>
              </a:srgbClr>
            </a:solidFill>
            <a:ln>
              <a:solidFill>
                <a:schemeClr val="accent1"/>
              </a:solidFill>
            </a:ln>
            <a:effectLst/>
          </c:spPr>
          <c:invertIfNegative val="0"/>
          <c:dLbls>
            <c:dLbl>
              <c:idx val="0"/>
              <c:layout>
                <c:manualLayout>
                  <c:x val="5.6390985789914914E-3"/>
                  <c:y val="-0.3275178083742851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F6A-4A3A-8B2F-A81F454E473E}"/>
                </c:ext>
              </c:extLst>
            </c:dLbl>
            <c:dLbl>
              <c:idx val="1"/>
              <c:layout>
                <c:manualLayout>
                  <c:x val="-7.5187981053222181E-3"/>
                  <c:y val="-0.455602170442610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F6A-4A3A-8B2F-A81F454E473E}"/>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Hoja1!$A$2:$A$3</c:f>
              <c:numCache>
                <c:formatCode>General</c:formatCode>
                <c:ptCount val="2"/>
              </c:numCache>
            </c:numRef>
          </c:cat>
          <c:val>
            <c:numRef>
              <c:f>Hoja1!$C$2:$C$3</c:f>
              <c:numCache>
                <c:formatCode>0%</c:formatCode>
                <c:ptCount val="2"/>
                <c:pt idx="0">
                  <c:v>1</c:v>
                </c:pt>
                <c:pt idx="1">
                  <c:v>1.39</c:v>
                </c:pt>
              </c:numCache>
            </c:numRef>
          </c:val>
          <c:extLst>
            <c:ext xmlns:c16="http://schemas.microsoft.com/office/drawing/2014/chart" uri="{C3380CC4-5D6E-409C-BE32-E72D297353CC}">
              <c16:uniqueId val="{00000005-7F6A-4A3A-8B2F-A81F454E473E}"/>
            </c:ext>
          </c:extLst>
        </c:ser>
        <c:dLbls>
          <c:showLegendKey val="0"/>
          <c:showVal val="0"/>
          <c:showCatName val="0"/>
          <c:showSerName val="0"/>
          <c:showPercent val="0"/>
          <c:showBubbleSize val="0"/>
        </c:dLbls>
        <c:gapWidth val="65"/>
        <c:overlap val="100"/>
        <c:axId val="482870735"/>
        <c:axId val="482868655"/>
      </c:barChart>
      <c:valAx>
        <c:axId val="482848271"/>
        <c:scaling>
          <c:orientation val="minMax"/>
        </c:scaling>
        <c:delete val="0"/>
        <c:axPos val="r"/>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69487"/>
        <c:crosses val="max"/>
        <c:crossBetween val="between"/>
      </c:valAx>
      <c:catAx>
        <c:axId val="4828694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48271"/>
        <c:crosses val="autoZero"/>
        <c:auto val="1"/>
        <c:lblAlgn val="ctr"/>
        <c:lblOffset val="100"/>
        <c:noMultiLvlLbl val="0"/>
      </c:catAx>
      <c:valAx>
        <c:axId val="4828686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70735"/>
        <c:crosses val="autoZero"/>
        <c:crossBetween val="between"/>
      </c:valAx>
      <c:catAx>
        <c:axId val="482870735"/>
        <c:scaling>
          <c:orientation val="minMax"/>
        </c:scaling>
        <c:delete val="1"/>
        <c:axPos val="b"/>
        <c:numFmt formatCode="General" sourceLinked="1"/>
        <c:majorTickMark val="none"/>
        <c:minorTickMark val="none"/>
        <c:tickLblPos val="nextTo"/>
        <c:crossAx val="4828686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legend>
    <c:plotVisOnly val="1"/>
    <c:dispBlanksAs val="gap"/>
    <c:showDLblsOverMax val="0"/>
  </c:chart>
  <c:spPr>
    <a:solidFill>
      <a:schemeClr val="bg1"/>
    </a:solidFill>
    <a:ln>
      <a:noFill/>
    </a:ln>
    <a:effectLst/>
  </c:spPr>
  <c:txPr>
    <a:bodyPr/>
    <a:lstStyle/>
    <a:p>
      <a:pPr>
        <a:defRPr sz="1800"/>
      </a:pPr>
      <a:endParaRPr lang="es-C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Hoja1!$B$1</c:f>
              <c:strCache>
                <c:ptCount val="1"/>
                <c:pt idx="0">
                  <c:v>Cumplimiento</c:v>
                </c:pt>
              </c:strCache>
            </c:strRef>
          </c:tx>
          <c:spPr>
            <a:solidFill>
              <a:srgbClr val="ED1C24"/>
            </a:solidFill>
            <a:ln>
              <a:noFill/>
            </a:ln>
            <a:effectLst/>
          </c:spPr>
          <c:dLbls>
            <c:dLbl>
              <c:idx val="0"/>
              <c:tx>
                <c:rich>
                  <a:bodyPr/>
                  <a:lstStyle/>
                  <a:p>
                    <a:fld id="{B572F220-FEA7-4F70-ACE4-F3FDBDE05E21}" type="VALUE">
                      <a:rPr lang="en-US" smtClean="0"/>
                      <a:pPr/>
                      <a:t>[VALOR]</a:t>
                    </a:fld>
                    <a:endParaRPr lang="en-US" dirty="0"/>
                  </a:p>
                  <a:p>
                    <a:r>
                      <a:rPr lang="en-US" sz="1600" dirty="0" err="1"/>
                      <a:t>Proyectado</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327-4A1F-B3BC-4C2D68F5DBD4}"/>
                </c:ext>
              </c:extLst>
            </c:dLbl>
            <c:dLbl>
              <c:idx val="1"/>
              <c:tx>
                <c:rich>
                  <a:bodyPr/>
                  <a:lstStyle/>
                  <a:p>
                    <a:fld id="{DAB9EDBC-97DC-4E80-A58C-33414A0634F0}" type="VALUE">
                      <a:rPr lang="es-ES" smtClean="0"/>
                      <a:pPr/>
                      <a:t>[VALOR]</a:t>
                    </a:fld>
                    <a:endParaRPr lang="es-ES" dirty="0"/>
                  </a:p>
                  <a:p>
                    <a:r>
                      <a:rPr lang="es-ES" sz="1600" dirty="0"/>
                      <a:t>Ingresos</a:t>
                    </a:r>
                    <a:r>
                      <a:rPr lang="es-ES" sz="1600" baseline="0" dirty="0"/>
                      <a:t> a 31 de Diciembre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327-4A1F-B3BC-4C2D68F5DBD4}"/>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Hoja1!$A$2:$A$3</c:f>
              <c:numCache>
                <c:formatCode>General</c:formatCode>
                <c:ptCount val="2"/>
              </c:numCache>
            </c:numRef>
          </c:cat>
          <c:val>
            <c:numRef>
              <c:f>Hoja1!$B$2:$B$3</c:f>
              <c:numCache>
                <c:formatCode>#,##0</c:formatCode>
                <c:ptCount val="2"/>
                <c:pt idx="0">
                  <c:v>549</c:v>
                </c:pt>
                <c:pt idx="1">
                  <c:v>418</c:v>
                </c:pt>
              </c:numCache>
            </c:numRef>
          </c:val>
          <c:extLst>
            <c:ext xmlns:c16="http://schemas.microsoft.com/office/drawing/2014/chart" uri="{C3380CC4-5D6E-409C-BE32-E72D297353CC}">
              <c16:uniqueId val="{00000002-1327-4A1F-B3BC-4C2D68F5DBD4}"/>
            </c:ext>
          </c:extLst>
        </c:ser>
        <c:dLbls>
          <c:showLegendKey val="0"/>
          <c:showVal val="0"/>
          <c:showCatName val="0"/>
          <c:showSerName val="0"/>
          <c:showPercent val="0"/>
          <c:showBubbleSize val="0"/>
        </c:dLbls>
        <c:axId val="482869487"/>
        <c:axId val="482848271"/>
      </c:areaChart>
      <c:barChart>
        <c:barDir val="col"/>
        <c:grouping val="stacked"/>
        <c:varyColors val="0"/>
        <c:ser>
          <c:idx val="1"/>
          <c:order val="1"/>
          <c:tx>
            <c:strRef>
              <c:f>Hoja1!$C$1</c:f>
              <c:strCache>
                <c:ptCount val="1"/>
                <c:pt idx="0">
                  <c:v>Ingresos</c:v>
                </c:pt>
              </c:strCache>
            </c:strRef>
          </c:tx>
          <c:spPr>
            <a:solidFill>
              <a:srgbClr val="FFC000">
                <a:alpha val="92000"/>
              </a:srgbClr>
            </a:solidFill>
            <a:ln>
              <a:solidFill>
                <a:schemeClr val="accent1"/>
              </a:solidFill>
            </a:ln>
            <a:effectLst/>
          </c:spPr>
          <c:invertIfNegative val="0"/>
          <c:dLbls>
            <c:dLbl>
              <c:idx val="0"/>
              <c:layout>
                <c:manualLayout>
                  <c:x val="5.6391468100295879E-3"/>
                  <c:y val="-0.4286801012603624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327-4A1F-B3BC-4C2D68F5DBD4}"/>
                </c:ext>
              </c:extLst>
            </c:dLbl>
            <c:dLbl>
              <c:idx val="1"/>
              <c:layout>
                <c:manualLayout>
                  <c:x val="-5.6404245761147915E-4"/>
                  <c:y val="-0.3544397607765296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327-4A1F-B3BC-4C2D68F5DBD4}"/>
                </c:ext>
              </c:extLst>
            </c:dLbl>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Hoja1!$A$2:$A$3</c:f>
              <c:numCache>
                <c:formatCode>General</c:formatCode>
                <c:ptCount val="2"/>
              </c:numCache>
            </c:numRef>
          </c:cat>
          <c:val>
            <c:numRef>
              <c:f>Hoja1!$C$2:$C$3</c:f>
              <c:numCache>
                <c:formatCode>0%</c:formatCode>
                <c:ptCount val="2"/>
                <c:pt idx="0">
                  <c:v>1</c:v>
                </c:pt>
                <c:pt idx="1">
                  <c:v>0.76</c:v>
                </c:pt>
              </c:numCache>
            </c:numRef>
          </c:val>
          <c:extLst>
            <c:ext xmlns:c16="http://schemas.microsoft.com/office/drawing/2014/chart" uri="{C3380CC4-5D6E-409C-BE32-E72D297353CC}">
              <c16:uniqueId val="{00000005-1327-4A1F-B3BC-4C2D68F5DBD4}"/>
            </c:ext>
          </c:extLst>
        </c:ser>
        <c:dLbls>
          <c:showLegendKey val="0"/>
          <c:showVal val="0"/>
          <c:showCatName val="0"/>
          <c:showSerName val="0"/>
          <c:showPercent val="0"/>
          <c:showBubbleSize val="0"/>
        </c:dLbls>
        <c:gapWidth val="65"/>
        <c:overlap val="100"/>
        <c:axId val="482870735"/>
        <c:axId val="482868655"/>
      </c:barChart>
      <c:valAx>
        <c:axId val="482848271"/>
        <c:scaling>
          <c:orientation val="minMax"/>
        </c:scaling>
        <c:delete val="0"/>
        <c:axPos val="r"/>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69487"/>
        <c:crosses val="max"/>
        <c:crossBetween val="between"/>
      </c:valAx>
      <c:catAx>
        <c:axId val="4828694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48271"/>
        <c:crosses val="autoZero"/>
        <c:auto val="1"/>
        <c:lblAlgn val="ctr"/>
        <c:lblOffset val="100"/>
        <c:noMultiLvlLbl val="0"/>
      </c:catAx>
      <c:valAx>
        <c:axId val="4828686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70735"/>
        <c:crosses val="autoZero"/>
        <c:crossBetween val="between"/>
      </c:valAx>
      <c:catAx>
        <c:axId val="482870735"/>
        <c:scaling>
          <c:orientation val="minMax"/>
        </c:scaling>
        <c:delete val="1"/>
        <c:axPos val="b"/>
        <c:numFmt formatCode="General" sourceLinked="1"/>
        <c:majorTickMark val="none"/>
        <c:minorTickMark val="none"/>
        <c:tickLblPos val="nextTo"/>
        <c:crossAx val="4828686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legend>
    <c:plotVisOnly val="1"/>
    <c:dispBlanksAs val="gap"/>
    <c:showDLblsOverMax val="0"/>
  </c:chart>
  <c:spPr>
    <a:solidFill>
      <a:schemeClr val="bg1"/>
    </a:solidFill>
    <a:ln>
      <a:noFill/>
    </a:ln>
    <a:effectLst/>
  </c:spPr>
  <c:txPr>
    <a:bodyPr/>
    <a:lstStyle/>
    <a:p>
      <a:pPr>
        <a:defRPr sz="1800"/>
      </a:pPr>
      <a:endParaRPr lang="es-C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6A16-4A43-8029-007FA4DABE3E}"/>
              </c:ext>
            </c:extLst>
          </c:dPt>
          <c:dPt>
            <c:idx val="1"/>
            <c:bubble3D val="0"/>
            <c:spPr>
              <a:solidFill>
                <a:srgbClr val="FDC100"/>
              </a:solidFill>
              <a:ln w="19050">
                <a:solidFill>
                  <a:schemeClr val="lt1"/>
                </a:solidFill>
              </a:ln>
              <a:effectLst/>
            </c:spPr>
            <c:extLst>
              <c:ext xmlns:c16="http://schemas.microsoft.com/office/drawing/2014/chart" uri="{C3380CC4-5D6E-409C-BE32-E72D297353CC}">
                <c16:uniqueId val="{00000002-6A16-4A43-8029-007FA4DABE3E}"/>
              </c:ext>
            </c:extLst>
          </c:dPt>
          <c:dPt>
            <c:idx val="2"/>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6A16-4A43-8029-007FA4DABE3E}"/>
              </c:ext>
            </c:extLst>
          </c:dPt>
          <c:dPt>
            <c:idx val="3"/>
            <c:bubble3D val="0"/>
            <c:spPr>
              <a:solidFill>
                <a:srgbClr val="ED1C24"/>
              </a:solidFill>
              <a:ln w="19050">
                <a:solidFill>
                  <a:schemeClr val="lt1"/>
                </a:solidFill>
              </a:ln>
              <a:effectLst/>
            </c:spPr>
            <c:extLst>
              <c:ext xmlns:c16="http://schemas.microsoft.com/office/drawing/2014/chart" uri="{C3380CC4-5D6E-409C-BE32-E72D297353CC}">
                <c16:uniqueId val="{00000004-6A16-4A43-8029-007FA4DABE3E}"/>
              </c:ext>
            </c:extLst>
          </c:dPt>
          <c:cat>
            <c:strRef>
              <c:f>Hoja1!$A$2:$A$5</c:f>
              <c:strCache>
                <c:ptCount val="4"/>
                <c:pt idx="0">
                  <c:v>Facebook</c:v>
                </c:pt>
                <c:pt idx="1">
                  <c:v>Instagram</c:v>
                </c:pt>
                <c:pt idx="2">
                  <c:v>Twitter</c:v>
                </c:pt>
                <c:pt idx="3">
                  <c:v>YouTube</c:v>
                </c:pt>
              </c:strCache>
            </c:strRef>
          </c:cat>
          <c:val>
            <c:numRef>
              <c:f>Hoja1!$B$2:$B$5</c:f>
              <c:numCache>
                <c:formatCode>#,##0</c:formatCode>
                <c:ptCount val="4"/>
                <c:pt idx="0">
                  <c:v>48909</c:v>
                </c:pt>
                <c:pt idx="1">
                  <c:v>6950</c:v>
                </c:pt>
                <c:pt idx="2">
                  <c:v>6383</c:v>
                </c:pt>
                <c:pt idx="3">
                  <c:v>12500</c:v>
                </c:pt>
              </c:numCache>
            </c:numRef>
          </c:val>
          <c:extLst>
            <c:ext xmlns:c16="http://schemas.microsoft.com/office/drawing/2014/chart" uri="{C3380CC4-5D6E-409C-BE32-E72D297353CC}">
              <c16:uniqueId val="{00000000-6A16-4A43-8029-007FA4DABE3E}"/>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s-CO"/>
        </a:p>
      </c:txPr>
    </c:legend>
    <c:plotVisOnly val="1"/>
    <c:dispBlanksAs val="gap"/>
    <c:showDLblsOverMax val="0"/>
  </c:chart>
  <c:spPr>
    <a:noFill/>
    <a:ln>
      <a:noFill/>
    </a:ln>
    <a:effectLst/>
  </c:spPr>
  <c:txPr>
    <a:bodyPr/>
    <a:lstStyle/>
    <a:p>
      <a:pPr>
        <a:defRPr/>
      </a:pPr>
      <a:endParaRPr lang="es-C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01235289958106"/>
          <c:y val="0.10794021707704499"/>
          <c:w val="0.77597529420083788"/>
          <c:h val="0.70768409201454441"/>
        </c:manualLayout>
      </c:layout>
      <c:areaChart>
        <c:grouping val="stacked"/>
        <c:varyColors val="0"/>
        <c:ser>
          <c:idx val="0"/>
          <c:order val="0"/>
          <c:tx>
            <c:strRef>
              <c:f>Hoja1!$B$1</c:f>
              <c:strCache>
                <c:ptCount val="1"/>
                <c:pt idx="0">
                  <c:v>Meta (32.786)</c:v>
                </c:pt>
              </c:strCache>
            </c:strRef>
          </c:tx>
          <c:spPr>
            <a:solidFill>
              <a:srgbClr val="ED1C24"/>
            </a:solidFill>
            <a:ln>
              <a:noFill/>
            </a:ln>
            <a:effectLst/>
          </c:spPr>
          <c:cat>
            <c:numRef>
              <c:f>Hoja1!$A$2:$A$13</c:f>
              <c:numCache>
                <c:formatCode>General</c:formatCode>
                <c:ptCount val="12"/>
              </c:numCache>
            </c:numRef>
          </c:cat>
          <c:val>
            <c:numRef>
              <c:f>Hoja1!$B$2:$B$13</c:f>
              <c:numCache>
                <c:formatCode>#,##0</c:formatCode>
                <c:ptCount val="12"/>
                <c:pt idx="0">
                  <c:v>32786</c:v>
                </c:pt>
                <c:pt idx="1">
                  <c:v>32786</c:v>
                </c:pt>
                <c:pt idx="2">
                  <c:v>32786</c:v>
                </c:pt>
                <c:pt idx="3">
                  <c:v>32786</c:v>
                </c:pt>
                <c:pt idx="4">
                  <c:v>32786</c:v>
                </c:pt>
                <c:pt idx="5">
                  <c:v>32786</c:v>
                </c:pt>
                <c:pt idx="6">
                  <c:v>32786</c:v>
                </c:pt>
                <c:pt idx="7">
                  <c:v>32786</c:v>
                </c:pt>
                <c:pt idx="8">
                  <c:v>32786</c:v>
                </c:pt>
                <c:pt idx="9">
                  <c:v>32786</c:v>
                </c:pt>
                <c:pt idx="10">
                  <c:v>32786</c:v>
                </c:pt>
                <c:pt idx="11">
                  <c:v>32786</c:v>
                </c:pt>
              </c:numCache>
            </c:numRef>
          </c:val>
          <c:extLst>
            <c:ext xmlns:c16="http://schemas.microsoft.com/office/drawing/2014/chart" uri="{C3380CC4-5D6E-409C-BE32-E72D297353CC}">
              <c16:uniqueId val="{00000002-3EAB-4BE2-A23E-F387BE20E2B4}"/>
            </c:ext>
          </c:extLst>
        </c:ser>
        <c:dLbls>
          <c:showLegendKey val="0"/>
          <c:showVal val="0"/>
          <c:showCatName val="0"/>
          <c:showSerName val="0"/>
          <c:showPercent val="0"/>
          <c:showBubbleSize val="0"/>
        </c:dLbls>
        <c:axId val="482869487"/>
        <c:axId val="482848271"/>
      </c:areaChart>
      <c:barChart>
        <c:barDir val="col"/>
        <c:grouping val="stacked"/>
        <c:varyColors val="0"/>
        <c:ser>
          <c:idx val="1"/>
          <c:order val="1"/>
          <c:tx>
            <c:strRef>
              <c:f>Hoja1!$C$1</c:f>
              <c:strCache>
                <c:ptCount val="1"/>
                <c:pt idx="0">
                  <c:v>Tráfico</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layout>
                <c:manualLayout>
                  <c:x val="-1.4379801615202635E-4"/>
                  <c:y val="2.99641709715753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EAB-4BE2-A23E-F387BE20E2B4}"/>
                </c:ext>
              </c:extLst>
            </c:dLbl>
            <c:dLbl>
              <c:idx val="1"/>
              <c:layout>
                <c:manualLayout>
                  <c:x val="-5.7938124050605248E-4"/>
                  <c:y val="-3.44104709053574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EAB-4BE2-A23E-F387BE20E2B4}"/>
                </c:ext>
              </c:extLst>
            </c:dLbl>
            <c:dLbl>
              <c:idx val="3"/>
              <c:layout>
                <c:manualLayout>
                  <c:x val="0"/>
                  <c:y val="-6.91163515273965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EAB-4BE2-A23E-F387BE20E2B4}"/>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s-C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Hoja1!$A$2:$A$13</c:f>
              <c:numCache>
                <c:formatCode>General</c:formatCode>
                <c:ptCount val="12"/>
              </c:numCache>
            </c:numRef>
          </c:cat>
          <c:val>
            <c:numRef>
              <c:f>Hoja1!$C$2:$C$13</c:f>
              <c:numCache>
                <c:formatCode>#,##0</c:formatCode>
                <c:ptCount val="12"/>
                <c:pt idx="0">
                  <c:v>320497</c:v>
                </c:pt>
                <c:pt idx="1">
                  <c:v>404982</c:v>
                </c:pt>
                <c:pt idx="2">
                  <c:v>251086</c:v>
                </c:pt>
                <c:pt idx="3">
                  <c:v>30916</c:v>
                </c:pt>
                <c:pt idx="4">
                  <c:v>273865</c:v>
                </c:pt>
                <c:pt idx="5">
                  <c:v>461853</c:v>
                </c:pt>
                <c:pt idx="6">
                  <c:v>615626</c:v>
                </c:pt>
                <c:pt idx="7">
                  <c:v>636824</c:v>
                </c:pt>
                <c:pt idx="8">
                  <c:v>676971</c:v>
                </c:pt>
                <c:pt idx="9">
                  <c:v>786144</c:v>
                </c:pt>
                <c:pt idx="10">
                  <c:v>686577</c:v>
                </c:pt>
                <c:pt idx="11">
                  <c:v>473914</c:v>
                </c:pt>
              </c:numCache>
            </c:numRef>
          </c:val>
          <c:extLst>
            <c:ext xmlns:c16="http://schemas.microsoft.com/office/drawing/2014/chart" uri="{C3380CC4-5D6E-409C-BE32-E72D297353CC}">
              <c16:uniqueId val="{00000005-3EAB-4BE2-A23E-F387BE20E2B4}"/>
            </c:ext>
          </c:extLst>
        </c:ser>
        <c:dLbls>
          <c:showLegendKey val="0"/>
          <c:showVal val="0"/>
          <c:showCatName val="0"/>
          <c:showSerName val="0"/>
          <c:showPercent val="0"/>
          <c:showBubbleSize val="0"/>
        </c:dLbls>
        <c:gapWidth val="68"/>
        <c:overlap val="95"/>
        <c:axId val="482870735"/>
        <c:axId val="482868655"/>
      </c:barChart>
      <c:valAx>
        <c:axId val="482848271"/>
        <c:scaling>
          <c:orientation val="minMax"/>
          <c:max val="1000000"/>
        </c:scaling>
        <c:delete val="0"/>
        <c:axPos val="r"/>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69487"/>
        <c:crosses val="max"/>
        <c:crossBetween val="between"/>
      </c:valAx>
      <c:catAx>
        <c:axId val="4828694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48271"/>
        <c:crosses val="autoZero"/>
        <c:auto val="1"/>
        <c:lblAlgn val="ctr"/>
        <c:lblOffset val="100"/>
        <c:noMultiLvlLbl val="0"/>
      </c:catAx>
      <c:valAx>
        <c:axId val="4828686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crossAx val="482870735"/>
        <c:crosses val="autoZero"/>
        <c:crossBetween val="between"/>
      </c:valAx>
      <c:catAx>
        <c:axId val="482870735"/>
        <c:scaling>
          <c:orientation val="minMax"/>
        </c:scaling>
        <c:delete val="1"/>
        <c:axPos val="b"/>
        <c:numFmt formatCode="General" sourceLinked="1"/>
        <c:majorTickMark val="none"/>
        <c:minorTickMark val="none"/>
        <c:tickLblPos val="nextTo"/>
        <c:crossAx val="48286865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s-CO"/>
        </a:p>
      </c:txPr>
    </c:legend>
    <c:plotVisOnly val="1"/>
    <c:dispBlanksAs val="gap"/>
    <c:showDLblsOverMax val="0"/>
  </c:chart>
  <c:spPr>
    <a:solidFill>
      <a:schemeClr val="bg1"/>
    </a:solidFill>
    <a:ln>
      <a:noFill/>
    </a:ln>
    <a:effectLst/>
  </c:spPr>
  <c:txPr>
    <a:bodyPr/>
    <a:lstStyle/>
    <a:p>
      <a:pPr>
        <a:defRPr sz="1800"/>
      </a:pPr>
      <a:endParaRPr lang="es-C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s-CO" dirty="0"/>
              <a:t>Cumplimiento</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s-CO"/>
        </a:p>
      </c:txPr>
    </c:title>
    <c:autoTitleDeleted val="0"/>
    <c:plotArea>
      <c:layout/>
      <c:barChart>
        <c:barDir val="col"/>
        <c:grouping val="clustered"/>
        <c:varyColors val="0"/>
        <c:ser>
          <c:idx val="0"/>
          <c:order val="0"/>
          <c:tx>
            <c:strRef>
              <c:f>Hoja1!$B$1</c:f>
              <c:strCache>
                <c:ptCount val="1"/>
                <c:pt idx="0">
                  <c:v>2019</c:v>
                </c:pt>
              </c:strCache>
            </c:strRef>
          </c:tx>
          <c:spPr>
            <a:solidFill>
              <a:srgbClr val="ED1C24"/>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Cumplimiento plan de mejoramiento</c:v>
                </c:pt>
              </c:strCache>
            </c:strRef>
          </c:cat>
          <c:val>
            <c:numRef>
              <c:f>Hoja1!$B$2</c:f>
              <c:numCache>
                <c:formatCode>0%</c:formatCode>
                <c:ptCount val="1"/>
                <c:pt idx="0">
                  <c:v>0.71</c:v>
                </c:pt>
              </c:numCache>
            </c:numRef>
          </c:val>
          <c:extLst>
            <c:ext xmlns:c16="http://schemas.microsoft.com/office/drawing/2014/chart" uri="{C3380CC4-5D6E-409C-BE32-E72D297353CC}">
              <c16:uniqueId val="{00000000-FF37-4462-865C-A2F773B3CEAC}"/>
            </c:ext>
          </c:extLst>
        </c:ser>
        <c:ser>
          <c:idx val="1"/>
          <c:order val="1"/>
          <c:tx>
            <c:strRef>
              <c:f>Hoja1!$C$1</c:f>
              <c:strCache>
                <c:ptCount val="1"/>
                <c:pt idx="0">
                  <c:v>2020</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s-C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Hoja1!$A$2</c:f>
              <c:strCache>
                <c:ptCount val="1"/>
                <c:pt idx="0">
                  <c:v>Cumplimiento plan de mejoramiento</c:v>
                </c:pt>
              </c:strCache>
            </c:strRef>
          </c:cat>
          <c:val>
            <c:numRef>
              <c:f>Hoja1!$C$2</c:f>
              <c:numCache>
                <c:formatCode>0%</c:formatCode>
                <c:ptCount val="1"/>
                <c:pt idx="0">
                  <c:v>1</c:v>
                </c:pt>
              </c:numCache>
            </c:numRef>
          </c:val>
          <c:extLst>
            <c:ext xmlns:c16="http://schemas.microsoft.com/office/drawing/2014/chart" uri="{C3380CC4-5D6E-409C-BE32-E72D297353CC}">
              <c16:uniqueId val="{00000001-FF37-4462-865C-A2F773B3CEAC}"/>
            </c:ext>
          </c:extLst>
        </c:ser>
        <c:dLbls>
          <c:dLblPos val="inEnd"/>
          <c:showLegendKey val="0"/>
          <c:showVal val="1"/>
          <c:showCatName val="0"/>
          <c:showSerName val="0"/>
          <c:showPercent val="0"/>
          <c:showBubbleSize val="0"/>
        </c:dLbls>
        <c:gapWidth val="65"/>
        <c:axId val="482849519"/>
        <c:axId val="482850351"/>
      </c:barChart>
      <c:catAx>
        <c:axId val="482849519"/>
        <c:scaling>
          <c:orientation val="minMax"/>
        </c:scaling>
        <c:delete val="1"/>
        <c:axPos val="b"/>
        <c:numFmt formatCode="General" sourceLinked="1"/>
        <c:majorTickMark val="none"/>
        <c:minorTickMark val="none"/>
        <c:tickLblPos val="nextTo"/>
        <c:crossAx val="482850351"/>
        <c:crosses val="autoZero"/>
        <c:auto val="1"/>
        <c:lblAlgn val="ctr"/>
        <c:lblOffset val="100"/>
        <c:noMultiLvlLbl val="0"/>
      </c:catAx>
      <c:valAx>
        <c:axId val="482850351"/>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48284951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s-CO"/>
        </a:p>
      </c:txPr>
    </c:legend>
    <c:plotVisOnly val="1"/>
    <c:dispBlanksAs val="gap"/>
    <c:showDLblsOverMax val="0"/>
  </c:chart>
  <c:spPr>
    <a:solidFill>
      <a:schemeClr val="bg1"/>
    </a:solidFill>
    <a:ln w="9525" cap="flat" cmpd="sng" algn="ctr">
      <a:solidFill>
        <a:schemeClr val="dk1">
          <a:lumMod val="25000"/>
          <a:lumOff val="75000"/>
        </a:schemeClr>
      </a:solidFill>
      <a:round/>
    </a:ln>
    <a:effectLst/>
  </c:spPr>
  <c:txPr>
    <a:bodyPr/>
    <a:lstStyle/>
    <a:p>
      <a:pPr>
        <a:defRPr/>
      </a:pPr>
      <a:endParaRPr lang="es-CO"/>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2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ECB52BA5-DF92-4149-B235-5E9DDC21CFAF}" type="datetimeFigureOut">
              <a:rPr lang="es-CO" smtClean="0"/>
              <a:t>3/03/2021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4224502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B52BA5-DF92-4149-B235-5E9DDC21CFAF}" type="datetimeFigureOut">
              <a:rPr lang="es-CO" smtClean="0"/>
              <a:t>3/03/2021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63610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CB52BA5-DF92-4149-B235-5E9DDC21CFAF}" type="datetimeFigureOut">
              <a:rPr lang="es-CO" smtClean="0"/>
              <a:t>3/03/2021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984022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ECB52BA5-DF92-4149-B235-5E9DDC21CFAF}" type="datetimeFigureOut">
              <a:rPr lang="es-CO" smtClean="0"/>
              <a:t>3/03/2021</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412155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ECB52BA5-DF92-4149-B235-5E9DDC21CFAF}" type="datetimeFigureOut">
              <a:rPr lang="es-CO" smtClean="0"/>
              <a:t>3/03/2021</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1404571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ECB52BA5-DF92-4149-B235-5E9DDC21CFAF}" type="datetimeFigureOut">
              <a:rPr lang="es-CO" smtClean="0"/>
              <a:t>3/03/2021</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182546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CB52BA5-DF92-4149-B235-5E9DDC21CFAF}" type="datetimeFigureOut">
              <a:rPr lang="es-CO" smtClean="0"/>
              <a:t>3/03/2021</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1061184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CB52BA5-DF92-4149-B235-5E9DDC21CFAF}" type="datetimeFigureOut">
              <a:rPr lang="es-CO" smtClean="0"/>
              <a:t>3/03/2021</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4687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CB52BA5-DF92-4149-B235-5E9DDC21CFAF}" type="datetimeFigureOut">
              <a:rPr lang="es-CO" smtClean="0"/>
              <a:t>3/03/2021</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2759425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B52BA5-DF92-4149-B235-5E9DDC21CFAF}" type="datetimeFigureOut">
              <a:rPr lang="es-CO" smtClean="0"/>
              <a:t>3/03/2021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4278566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ECB52BA5-DF92-4149-B235-5E9DDC21CFAF}" type="datetimeFigureOut">
              <a:rPr lang="es-CO" smtClean="0"/>
              <a:t>3/03/2021</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C7A74A7D-94B4-494F-B16C-35FE87142E54}" type="slidenum">
              <a:rPr lang="es-CO" smtClean="0"/>
              <a:t>‹Nº›</a:t>
            </a:fld>
            <a:endParaRPr lang="es-CO"/>
          </a:p>
        </p:txBody>
      </p:sp>
    </p:spTree>
    <p:extLst>
      <p:ext uri="{BB962C8B-B14F-4D97-AF65-F5344CB8AC3E}">
        <p14:creationId xmlns:p14="http://schemas.microsoft.com/office/powerpoint/2010/main" val="1533737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52BA5-DF92-4149-B235-5E9DDC21CFAF}" type="datetimeFigureOut">
              <a:rPr lang="es-CO" smtClean="0"/>
              <a:t>3/03/2021</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A74A7D-94B4-494F-B16C-35FE87142E54}" type="slidenum">
              <a:rPr lang="es-CO" smtClean="0"/>
              <a:t>‹Nº›</a:t>
            </a:fld>
            <a:endParaRPr lang="es-CO"/>
          </a:p>
        </p:txBody>
      </p:sp>
    </p:spTree>
    <p:extLst>
      <p:ext uri="{BB962C8B-B14F-4D97-AF65-F5344CB8AC3E}">
        <p14:creationId xmlns:p14="http://schemas.microsoft.com/office/powerpoint/2010/main" val="3765357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2" y="0"/>
            <a:ext cx="12192002" cy="6858001"/>
            <a:chOff x="-2" y="0"/>
            <a:chExt cx="12192002" cy="6858001"/>
          </a:xfrm>
        </p:grpSpPr>
        <p:pic>
          <p:nvPicPr>
            <p:cNvPr id="5" name="Imagen 4"/>
            <p:cNvPicPr>
              <a:picLocks noChangeAspect="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t="10817" r="29423" b="45193"/>
            <a:stretch/>
          </p:blipFill>
          <p:spPr>
            <a:xfrm>
              <a:off x="3587261" y="1"/>
              <a:ext cx="8604739" cy="6858000"/>
            </a:xfrm>
            <a:prstGeom prst="rect">
              <a:avLst/>
            </a:prstGeom>
          </p:spPr>
        </p:pic>
        <p:pic>
          <p:nvPicPr>
            <p:cNvPr id="6" name="Imagen 5"/>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t="10817" r="72170" b="45193"/>
            <a:stretch/>
          </p:blipFill>
          <p:spPr>
            <a:xfrm flipH="1">
              <a:off x="-2" y="0"/>
              <a:ext cx="3587261" cy="6858001"/>
            </a:xfrm>
            <a:prstGeom prst="rect">
              <a:avLst/>
            </a:prstGeom>
          </p:spPr>
        </p:pic>
      </p:gr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24" y="365246"/>
            <a:ext cx="2908167" cy="2783840"/>
          </a:xfrm>
          <a:prstGeom prst="rect">
            <a:avLst/>
          </a:prstGeom>
        </p:spPr>
      </p:pic>
      <p:sp>
        <p:nvSpPr>
          <p:cNvPr id="8" name="CuadroTexto 7"/>
          <p:cNvSpPr txBox="1"/>
          <p:nvPr/>
        </p:nvSpPr>
        <p:spPr>
          <a:xfrm>
            <a:off x="575144" y="3965331"/>
            <a:ext cx="5509134" cy="2446824"/>
          </a:xfrm>
          <a:prstGeom prst="rect">
            <a:avLst/>
          </a:prstGeom>
          <a:noFill/>
        </p:spPr>
        <p:txBody>
          <a:bodyPr wrap="square" rtlCol="0">
            <a:spAutoFit/>
          </a:bodyPr>
          <a:lstStyle/>
          <a:p>
            <a:pPr algn="ctr"/>
            <a:r>
              <a:rPr lang="es-CO" sz="3500" dirty="0">
                <a:latin typeface="Champagne &amp; Limousines" panose="020B0702020202020504" pitchFamily="34" charset="0"/>
                <a:ea typeface="Champagne &amp; Limousines" panose="020B0702020202020504" pitchFamily="34" charset="0"/>
              </a:rPr>
              <a:t>I</a:t>
            </a:r>
            <a:r>
              <a:rPr lang="es-CO" sz="3500">
                <a:latin typeface="Champagne &amp; Limousines" panose="020B0702020202020504" pitchFamily="34" charset="0"/>
                <a:ea typeface="Champagne &amp; Limousines" panose="020B0702020202020504" pitchFamily="34" charset="0"/>
              </a:rPr>
              <a:t>NFORME </a:t>
            </a:r>
            <a:r>
              <a:rPr lang="es-CO" sz="3500" dirty="0">
                <a:latin typeface="Champagne &amp; Limousines" panose="020B0702020202020504" pitchFamily="34" charset="0"/>
                <a:ea typeface="Champagne &amp; Limousines" panose="020B0702020202020504" pitchFamily="34" charset="0"/>
              </a:rPr>
              <a:t>DE INDICADORES </a:t>
            </a:r>
          </a:p>
          <a:p>
            <a:pPr algn="ctr"/>
            <a:r>
              <a:rPr lang="es-CO" sz="4800" dirty="0">
                <a:latin typeface="Champagne &amp; Limousines" panose="020B0702020202020504" pitchFamily="34" charset="0"/>
                <a:ea typeface="Champagne &amp; Limousines" panose="020B0702020202020504" pitchFamily="34" charset="0"/>
              </a:rPr>
              <a:t>PLAN ESTRATÉGICO</a:t>
            </a:r>
          </a:p>
          <a:p>
            <a:pPr algn="ctr"/>
            <a:endParaRPr lang="es-CO" sz="1000" dirty="0">
              <a:latin typeface="Champagne &amp; Limousines" panose="020B0702020202020504" pitchFamily="34" charset="0"/>
              <a:ea typeface="Champagne &amp; Limousines" panose="020B0702020202020504" pitchFamily="34" charset="0"/>
            </a:endParaRPr>
          </a:p>
          <a:p>
            <a:pPr algn="ctr"/>
            <a:r>
              <a:rPr lang="es-CO" sz="6000" b="1" dirty="0">
                <a:ln w="19050">
                  <a:solidFill>
                    <a:srgbClr val="ED1C24"/>
                  </a:solidFill>
                </a:ln>
                <a:solidFill>
                  <a:srgbClr val="ED1C24"/>
                </a:solidFill>
                <a:latin typeface="Champagne &amp; Limousines" panose="020B0702020202020504" pitchFamily="34" charset="0"/>
                <a:ea typeface="Champagne &amp; Limousines" panose="020B0702020202020504" pitchFamily="34" charset="0"/>
              </a:rPr>
              <a:t>VIGENCIA</a:t>
            </a:r>
            <a:r>
              <a:rPr lang="es-CO" sz="6000" b="1" dirty="0">
                <a:ln w="19050">
                  <a:solidFill>
                    <a:srgbClr val="ED1C24"/>
                  </a:solidFill>
                </a:ln>
                <a:latin typeface="Champagne &amp; Limousines" panose="020B0702020202020504" pitchFamily="34" charset="0"/>
                <a:ea typeface="Champagne &amp; Limousines" panose="020B0702020202020504" pitchFamily="34" charset="0"/>
              </a:rPr>
              <a:t> </a:t>
            </a:r>
            <a:r>
              <a:rPr lang="es-CO" sz="6000" b="1" dirty="0">
                <a:ln w="19050">
                  <a:solidFill>
                    <a:srgbClr val="ED1C24"/>
                  </a:solidFill>
                </a:ln>
                <a:solidFill>
                  <a:srgbClr val="ED1C24"/>
                </a:solidFill>
                <a:latin typeface="Champagne &amp; Limousines" panose="020B0702020202020504" pitchFamily="34" charset="0"/>
                <a:ea typeface="Champagne &amp; Limousines" panose="020B0702020202020504" pitchFamily="34" charset="0"/>
              </a:rPr>
              <a:t>2020</a:t>
            </a:r>
          </a:p>
        </p:txBody>
      </p:sp>
    </p:spTree>
    <p:extLst>
      <p:ext uri="{BB962C8B-B14F-4D97-AF65-F5344CB8AC3E}">
        <p14:creationId xmlns:p14="http://schemas.microsoft.com/office/powerpoint/2010/main" val="104564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upo 3"/>
          <p:cNvGrpSpPr/>
          <p:nvPr/>
        </p:nvGrpSpPr>
        <p:grpSpPr>
          <a:xfrm>
            <a:off x="1203768" y="1111169"/>
            <a:ext cx="9792181" cy="4880346"/>
            <a:chOff x="3342601" y="2812885"/>
            <a:chExt cx="18923838" cy="12474006"/>
          </a:xfrm>
        </p:grpSpPr>
        <p:grpSp>
          <p:nvGrpSpPr>
            <p:cNvPr id="5" name="Grupo 4"/>
            <p:cNvGrpSpPr/>
            <p:nvPr/>
          </p:nvGrpSpPr>
          <p:grpSpPr>
            <a:xfrm>
              <a:off x="3342601" y="2812885"/>
              <a:ext cx="18923838" cy="4413077"/>
              <a:chOff x="-7067491" y="-1735668"/>
              <a:chExt cx="18923838" cy="4413077"/>
            </a:xfrm>
          </p:grpSpPr>
          <p:sp>
            <p:nvSpPr>
              <p:cNvPr id="43" name="Rectángulo redondeado 42"/>
              <p:cNvSpPr/>
              <p:nvPr/>
            </p:nvSpPr>
            <p:spPr>
              <a:xfrm>
                <a:off x="-7066358" y="-1735668"/>
                <a:ext cx="18922705" cy="441307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Candara" panose="020E0502030303020204" pitchFamily="34" charset="0"/>
                </a:endParaRPr>
              </a:p>
            </p:txBody>
          </p:sp>
          <p:sp>
            <p:nvSpPr>
              <p:cNvPr id="44" name="Título 1"/>
              <p:cNvSpPr txBox="1">
                <a:spLocks/>
              </p:cNvSpPr>
              <p:nvPr/>
            </p:nvSpPr>
            <p:spPr>
              <a:xfrm>
                <a:off x="-7067491" y="-1735668"/>
                <a:ext cx="3870843" cy="17327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latin typeface="Candara" panose="020E0502030303020204" pitchFamily="34" charset="0"/>
                  </a:rPr>
                  <a:t>FINANCIERO</a:t>
                </a:r>
              </a:p>
            </p:txBody>
          </p:sp>
          <p:sp>
            <p:nvSpPr>
              <p:cNvPr id="45" name="Forma libre 44"/>
              <p:cNvSpPr/>
              <p:nvPr/>
            </p:nvSpPr>
            <p:spPr>
              <a:xfrm>
                <a:off x="-3196647" y="-1405766"/>
                <a:ext cx="8847543"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 1. INGRESOS</a:t>
                </a:r>
              </a:p>
            </p:txBody>
          </p:sp>
          <p:sp>
            <p:nvSpPr>
              <p:cNvPr id="46" name="Forma libre 45"/>
              <p:cNvSpPr/>
              <p:nvPr/>
            </p:nvSpPr>
            <p:spPr>
              <a:xfrm>
                <a:off x="5900365" y="-1473840"/>
                <a:ext cx="4492551"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2. FACTIBILIDAD DE NUEVOS PRODUCTOS</a:t>
                </a:r>
              </a:p>
            </p:txBody>
          </p:sp>
          <p:pic>
            <p:nvPicPr>
              <p:cNvPr id="47" name="Picture 2" descr="Descarga Icono Gráfico, monedas, finanzas Gratis | Iconos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00634" y="181906"/>
                <a:ext cx="2138264" cy="2056137"/>
              </a:xfrm>
              <a:prstGeom prst="rect">
                <a:avLst/>
              </a:prstGeom>
              <a:noFill/>
              <a:extLst>
                <a:ext uri="{909E8E84-426E-40DD-AFC4-6F175D3DCCD1}">
                  <a14:hiddenFill xmlns:a14="http://schemas.microsoft.com/office/drawing/2010/main">
                    <a:solidFill>
                      <a:srgbClr val="FFFFFF"/>
                    </a:solidFill>
                  </a14:hiddenFill>
                </a:ext>
              </a:extLst>
            </p:spPr>
          </p:pic>
          <p:sp>
            <p:nvSpPr>
              <p:cNvPr id="48" name="Rectángulo redondeado 47"/>
              <p:cNvSpPr/>
              <p:nvPr/>
            </p:nvSpPr>
            <p:spPr>
              <a:xfrm>
                <a:off x="5900365" y="-515872"/>
                <a:ext cx="4492551" cy="296215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 Entrega de estudios de factibilidad.</a:t>
                </a:r>
                <a:endParaRPr lang="es-CO" sz="1000" dirty="0">
                  <a:solidFill>
                    <a:schemeClr val="tx1"/>
                  </a:solidFill>
                  <a:latin typeface="Candara" panose="020E0502030303020204" pitchFamily="34" charset="0"/>
                </a:endParaRPr>
              </a:p>
            </p:txBody>
          </p:sp>
          <p:sp>
            <p:nvSpPr>
              <p:cNvPr id="49" name="Rectángulo redondeado 48"/>
              <p:cNvSpPr/>
              <p:nvPr/>
            </p:nvSpPr>
            <p:spPr>
              <a:xfrm>
                <a:off x="-3196647" y="-447799"/>
                <a:ext cx="8847543" cy="243909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 </a:t>
                </a:r>
                <a:r>
                  <a:rPr lang="es-MX" sz="1000" dirty="0">
                    <a:solidFill>
                      <a:schemeClr val="tx1"/>
                    </a:solidFill>
                  </a:rPr>
                  <a:t>Nivel de cumplimiento de la proyección de Ingresos por:</a:t>
                </a:r>
              </a:p>
              <a:p>
                <a:r>
                  <a:rPr lang="es-MX" sz="1000" dirty="0">
                    <a:solidFill>
                      <a:schemeClr val="tx1"/>
                    </a:solidFill>
                  </a:rPr>
                  <a:t>- Venta de Lotería</a:t>
                </a:r>
              </a:p>
              <a:p>
                <a:r>
                  <a:rPr lang="es-MX" sz="1000" dirty="0">
                    <a:solidFill>
                      <a:schemeClr val="tx1"/>
                    </a:solidFill>
                  </a:rPr>
                  <a:t>- Promocionales y Rifas</a:t>
                </a:r>
              </a:p>
              <a:p>
                <a:r>
                  <a:rPr lang="es-MX" sz="1000" dirty="0">
                    <a:solidFill>
                      <a:schemeClr val="tx1"/>
                    </a:solidFill>
                  </a:rPr>
                  <a:t>- Rendimientos Financieros</a:t>
                </a:r>
              </a:p>
              <a:p>
                <a:r>
                  <a:rPr lang="es-MX" sz="1000" dirty="0">
                    <a:solidFill>
                      <a:schemeClr val="tx1"/>
                    </a:solidFill>
                  </a:rPr>
                  <a:t>- Gastos Administración Apuestas Permanentes</a:t>
                </a:r>
              </a:p>
              <a:p>
                <a:r>
                  <a:rPr lang="es-MX" sz="1000" dirty="0">
                    <a:solidFill>
                      <a:schemeClr val="tx1"/>
                    </a:solidFill>
                  </a:rPr>
                  <a:t>- Gastos de Administración Formularios de Apuestas Permanentes</a:t>
                </a:r>
                <a:endParaRPr lang="es-CO" sz="1000" dirty="0">
                  <a:solidFill>
                    <a:schemeClr val="tx1"/>
                  </a:solidFill>
                  <a:latin typeface="Candara" panose="020E0502030303020204" pitchFamily="34" charset="0"/>
                </a:endParaRPr>
              </a:p>
            </p:txBody>
          </p:sp>
          <p:sp>
            <p:nvSpPr>
              <p:cNvPr id="50" name="Rectángulo redondeado 49"/>
              <p:cNvSpPr/>
              <p:nvPr/>
            </p:nvSpPr>
            <p:spPr>
              <a:xfrm>
                <a:off x="-3212485" y="2154354"/>
                <a:ext cx="8847543" cy="360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a:solidFill>
                      <a:schemeClr val="tx1"/>
                    </a:solidFill>
                  </a:rPr>
                  <a:t> Entrega de estudios de factibilidad</a:t>
                </a:r>
                <a:endParaRPr lang="es-CO" sz="1000" dirty="0">
                  <a:solidFill>
                    <a:schemeClr val="tx1"/>
                  </a:solidFill>
                  <a:latin typeface="Candara" panose="020E0502030303020204" pitchFamily="34" charset="0"/>
                </a:endParaRPr>
              </a:p>
            </p:txBody>
          </p:sp>
        </p:grpSp>
        <p:grpSp>
          <p:nvGrpSpPr>
            <p:cNvPr id="6" name="Grupo 5"/>
            <p:cNvGrpSpPr/>
            <p:nvPr/>
          </p:nvGrpSpPr>
          <p:grpSpPr>
            <a:xfrm>
              <a:off x="3342601" y="7697361"/>
              <a:ext cx="18923838" cy="3418623"/>
              <a:chOff x="208224" y="6259544"/>
              <a:chExt cx="18923838" cy="3418623"/>
            </a:xfrm>
          </p:grpSpPr>
          <p:sp>
            <p:nvSpPr>
              <p:cNvPr id="29" name="Rectángulo redondeado 28"/>
              <p:cNvSpPr/>
              <p:nvPr/>
            </p:nvSpPr>
            <p:spPr>
              <a:xfrm>
                <a:off x="209313" y="6259544"/>
                <a:ext cx="18922749" cy="3418623"/>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latin typeface="Candara" panose="020E0502030303020204" pitchFamily="34" charset="0"/>
                  </a:rPr>
                  <a:t> </a:t>
                </a:r>
              </a:p>
            </p:txBody>
          </p:sp>
          <p:sp>
            <p:nvSpPr>
              <p:cNvPr id="30" name="Título 1"/>
              <p:cNvSpPr txBox="1">
                <a:spLocks/>
              </p:cNvSpPr>
              <p:nvPr/>
            </p:nvSpPr>
            <p:spPr>
              <a:xfrm>
                <a:off x="208224" y="6259544"/>
                <a:ext cx="3658453" cy="17337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latin typeface="Candara" panose="020E0502030303020204" pitchFamily="34" charset="0"/>
                  </a:rPr>
                  <a:t>CLIENTE Y MERCADO</a:t>
                </a:r>
                <a:endParaRPr lang="es-MX" sz="1200" b="1" dirty="0">
                  <a:latin typeface="Candara" panose="020E0502030303020204" pitchFamily="34" charset="0"/>
                </a:endParaRPr>
              </a:p>
            </p:txBody>
          </p:sp>
          <p:sp>
            <p:nvSpPr>
              <p:cNvPr id="31" name="Forma libre 30"/>
              <p:cNvSpPr/>
              <p:nvPr/>
            </p:nvSpPr>
            <p:spPr>
              <a:xfrm>
                <a:off x="3930396" y="6704202"/>
                <a:ext cx="4320000"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3. MEJORAR EL SERVICIO AL CLIENTE</a:t>
                </a:r>
              </a:p>
            </p:txBody>
          </p:sp>
          <p:sp>
            <p:nvSpPr>
              <p:cNvPr id="32" name="Forma libre 31"/>
              <p:cNvSpPr/>
              <p:nvPr/>
            </p:nvSpPr>
            <p:spPr>
              <a:xfrm>
                <a:off x="8606611" y="6704202"/>
                <a:ext cx="4320000"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4. FORTALECER MEDIOS DIGITALES</a:t>
                </a:r>
              </a:p>
            </p:txBody>
          </p:sp>
          <p:sp>
            <p:nvSpPr>
              <p:cNvPr id="33" name="Forma libre 32"/>
              <p:cNvSpPr/>
              <p:nvPr/>
            </p:nvSpPr>
            <p:spPr>
              <a:xfrm>
                <a:off x="13300751" y="6704202"/>
                <a:ext cx="4320000"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 5. </a:t>
                </a:r>
                <a:r>
                  <a:rPr lang="es-MX" sz="1050" b="1" dirty="0">
                    <a:solidFill>
                      <a:schemeClr val="tx1"/>
                    </a:solidFill>
                    <a:latin typeface="Candara" panose="020E0502030303020204" pitchFamily="34" charset="0"/>
                  </a:rPr>
                  <a:t>TRANSPARENCIA Y CONTROL DEL SECTOR</a:t>
                </a:r>
                <a:endParaRPr lang="es-ES" sz="1050" b="1" dirty="0">
                  <a:solidFill>
                    <a:schemeClr val="tx1"/>
                  </a:solidFill>
                  <a:latin typeface="Candara" panose="020E0502030303020204" pitchFamily="34" charset="0"/>
                </a:endParaRPr>
              </a:p>
            </p:txBody>
          </p:sp>
          <p:pic>
            <p:nvPicPr>
              <p:cNvPr id="34" name="Picture 6" descr="cliente - Iconos gratis de tecnología"/>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44764" y="7989180"/>
                <a:ext cx="1250181" cy="1250181"/>
              </a:xfrm>
              <a:prstGeom prst="rect">
                <a:avLst/>
              </a:prstGeom>
              <a:noFill/>
              <a:extLst>
                <a:ext uri="{909E8E84-426E-40DD-AFC4-6F175D3DCCD1}">
                  <a14:hiddenFill xmlns:a14="http://schemas.microsoft.com/office/drawing/2010/main">
                    <a:solidFill>
                      <a:srgbClr val="FFFFFF"/>
                    </a:solidFill>
                  </a14:hiddenFill>
                </a:ext>
              </a:extLst>
            </p:spPr>
          </p:pic>
          <p:sp>
            <p:nvSpPr>
              <p:cNvPr id="35" name="Rectángulo redondeado 34"/>
              <p:cNvSpPr/>
              <p:nvPr/>
            </p:nvSpPr>
            <p:spPr>
              <a:xfrm>
                <a:off x="3930396" y="7665200"/>
                <a:ext cx="4320000" cy="3600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 Nivel de Atención de llamadas</a:t>
                </a:r>
              </a:p>
            </p:txBody>
          </p:sp>
          <p:sp>
            <p:nvSpPr>
              <p:cNvPr id="36" name="Rectángulo redondeado 35"/>
              <p:cNvSpPr/>
              <p:nvPr/>
            </p:nvSpPr>
            <p:spPr>
              <a:xfrm>
                <a:off x="3930396" y="8260016"/>
                <a:ext cx="4320000" cy="450839"/>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satisfacción del cliente.</a:t>
                </a:r>
                <a:endParaRPr lang="es-CO" sz="1000" dirty="0">
                  <a:solidFill>
                    <a:schemeClr val="tx1"/>
                  </a:solidFill>
                  <a:latin typeface="Candara" panose="020E0502030303020204" pitchFamily="34" charset="0"/>
                </a:endParaRPr>
              </a:p>
            </p:txBody>
          </p:sp>
          <p:sp>
            <p:nvSpPr>
              <p:cNvPr id="37" name="Rectángulo redondeado 36"/>
              <p:cNvSpPr/>
              <p:nvPr/>
            </p:nvSpPr>
            <p:spPr>
              <a:xfrm>
                <a:off x="3930396" y="8939846"/>
                <a:ext cx="4320000" cy="425984"/>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del primer despacho de Billetería</a:t>
                </a:r>
                <a:endParaRPr lang="es-CO" sz="1000" dirty="0">
                  <a:solidFill>
                    <a:schemeClr val="tx1"/>
                  </a:solidFill>
                  <a:latin typeface="Candara" panose="020E0502030303020204" pitchFamily="34" charset="0"/>
                </a:endParaRPr>
              </a:p>
            </p:txBody>
          </p:sp>
          <p:sp>
            <p:nvSpPr>
              <p:cNvPr id="38" name="Rectángulo redondeado 37"/>
              <p:cNvSpPr/>
              <p:nvPr/>
            </p:nvSpPr>
            <p:spPr>
              <a:xfrm>
                <a:off x="8640930" y="7665199"/>
                <a:ext cx="4320000" cy="733317"/>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 Nivel de seguidores de redes sociales</a:t>
                </a:r>
              </a:p>
            </p:txBody>
          </p:sp>
          <p:sp>
            <p:nvSpPr>
              <p:cNvPr id="39" name="Rectángulo redondeado 38"/>
              <p:cNvSpPr/>
              <p:nvPr/>
            </p:nvSpPr>
            <p:spPr>
              <a:xfrm>
                <a:off x="8640930" y="8710855"/>
                <a:ext cx="4320000" cy="654974"/>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tráfico página web</a:t>
                </a:r>
                <a:endParaRPr lang="es-CO" sz="1000" dirty="0">
                  <a:solidFill>
                    <a:schemeClr val="tx1"/>
                  </a:solidFill>
                  <a:latin typeface="Candara" panose="020E0502030303020204" pitchFamily="34" charset="0"/>
                </a:endParaRPr>
              </a:p>
            </p:txBody>
          </p:sp>
          <p:sp>
            <p:nvSpPr>
              <p:cNvPr id="40" name="Rectángulo redondeado 39"/>
              <p:cNvSpPr/>
              <p:nvPr/>
            </p:nvSpPr>
            <p:spPr>
              <a:xfrm>
                <a:off x="13351464" y="7659453"/>
                <a:ext cx="4320000" cy="594817"/>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Cumplimiento a las metas de operativos de control</a:t>
                </a:r>
              </a:p>
            </p:txBody>
          </p:sp>
          <p:sp>
            <p:nvSpPr>
              <p:cNvPr id="41" name="Rectángulo redondeado 40"/>
              <p:cNvSpPr/>
              <p:nvPr/>
            </p:nvSpPr>
            <p:spPr>
              <a:xfrm>
                <a:off x="13351464" y="8440017"/>
                <a:ext cx="4320000" cy="3600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Cumplimiento al cronograma de visitas</a:t>
                </a:r>
                <a:endParaRPr lang="es-CO" sz="1000" dirty="0">
                  <a:solidFill>
                    <a:schemeClr val="tx1"/>
                  </a:solidFill>
                  <a:latin typeface="Candara" panose="020E0502030303020204" pitchFamily="34" charset="0"/>
                </a:endParaRPr>
              </a:p>
            </p:txBody>
          </p:sp>
          <p:sp>
            <p:nvSpPr>
              <p:cNvPr id="42" name="Rectángulo redondeado 41"/>
              <p:cNvSpPr/>
              <p:nvPr/>
            </p:nvSpPr>
            <p:spPr>
              <a:xfrm>
                <a:off x="13351464" y="9005830"/>
                <a:ext cx="4320000" cy="3600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Cumplimiento verificación de tiquetes</a:t>
                </a:r>
                <a:endParaRPr lang="es-CO" sz="1000" dirty="0">
                  <a:solidFill>
                    <a:schemeClr val="tx1"/>
                  </a:solidFill>
                  <a:latin typeface="Candara" panose="020E0502030303020204" pitchFamily="34" charset="0"/>
                </a:endParaRPr>
              </a:p>
            </p:txBody>
          </p:sp>
        </p:grpSp>
        <p:grpSp>
          <p:nvGrpSpPr>
            <p:cNvPr id="7" name="Grupo 6"/>
            <p:cNvGrpSpPr/>
            <p:nvPr/>
          </p:nvGrpSpPr>
          <p:grpSpPr>
            <a:xfrm>
              <a:off x="3342601" y="11428323"/>
              <a:ext cx="18923838" cy="3858568"/>
              <a:chOff x="-7067491" y="6879770"/>
              <a:chExt cx="18923838" cy="3858568"/>
            </a:xfrm>
          </p:grpSpPr>
          <p:sp>
            <p:nvSpPr>
              <p:cNvPr id="19" name="Rectángulo redondeado 18"/>
              <p:cNvSpPr/>
              <p:nvPr/>
            </p:nvSpPr>
            <p:spPr>
              <a:xfrm>
                <a:off x="-7066401" y="6879770"/>
                <a:ext cx="18922748" cy="3858568"/>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latin typeface="Candara" panose="020E0502030303020204" pitchFamily="34" charset="0"/>
                </a:endParaRPr>
              </a:p>
            </p:txBody>
          </p:sp>
          <p:sp>
            <p:nvSpPr>
              <p:cNvPr id="20" name="Título 1"/>
              <p:cNvSpPr txBox="1">
                <a:spLocks/>
              </p:cNvSpPr>
              <p:nvPr/>
            </p:nvSpPr>
            <p:spPr>
              <a:xfrm>
                <a:off x="-7067491" y="7556163"/>
                <a:ext cx="3658453" cy="129467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600" b="1" dirty="0">
                    <a:latin typeface="Candara" panose="020E0502030303020204" pitchFamily="34" charset="0"/>
                  </a:rPr>
                  <a:t>CAPACIDAD INSTITUCIONAL</a:t>
                </a:r>
              </a:p>
            </p:txBody>
          </p:sp>
          <p:sp>
            <p:nvSpPr>
              <p:cNvPr id="21" name="Forma libre 20"/>
              <p:cNvSpPr/>
              <p:nvPr/>
            </p:nvSpPr>
            <p:spPr>
              <a:xfrm>
                <a:off x="-3396149" y="7253087"/>
                <a:ext cx="4320000"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ORGANIZACIÓN</a:t>
                </a:r>
              </a:p>
            </p:txBody>
          </p:sp>
          <p:sp>
            <p:nvSpPr>
              <p:cNvPr id="22" name="Forma libre 21"/>
              <p:cNvSpPr/>
              <p:nvPr/>
            </p:nvSpPr>
            <p:spPr>
              <a:xfrm>
                <a:off x="1280066" y="7253087"/>
                <a:ext cx="9112850" cy="720000"/>
              </a:xfrm>
              <a:custGeom>
                <a:avLst/>
                <a:gdLst>
                  <a:gd name="connsiteX0" fmla="*/ 0 w 2002482"/>
                  <a:gd name="connsiteY0" fmla="*/ 131199 h 1311987"/>
                  <a:gd name="connsiteX1" fmla="*/ 131199 w 2002482"/>
                  <a:gd name="connsiteY1" fmla="*/ 0 h 1311987"/>
                  <a:gd name="connsiteX2" fmla="*/ 1871283 w 2002482"/>
                  <a:gd name="connsiteY2" fmla="*/ 0 h 1311987"/>
                  <a:gd name="connsiteX3" fmla="*/ 2002482 w 2002482"/>
                  <a:gd name="connsiteY3" fmla="*/ 131199 h 1311987"/>
                  <a:gd name="connsiteX4" fmla="*/ 2002482 w 2002482"/>
                  <a:gd name="connsiteY4" fmla="*/ 1180788 h 1311987"/>
                  <a:gd name="connsiteX5" fmla="*/ 1871283 w 2002482"/>
                  <a:gd name="connsiteY5" fmla="*/ 1311987 h 1311987"/>
                  <a:gd name="connsiteX6" fmla="*/ 131199 w 2002482"/>
                  <a:gd name="connsiteY6" fmla="*/ 1311987 h 1311987"/>
                  <a:gd name="connsiteX7" fmla="*/ 0 w 2002482"/>
                  <a:gd name="connsiteY7" fmla="*/ 1180788 h 1311987"/>
                  <a:gd name="connsiteX8" fmla="*/ 0 w 2002482"/>
                  <a:gd name="connsiteY8" fmla="*/ 131199 h 131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2482" h="1311987">
                    <a:moveTo>
                      <a:pt x="0" y="131199"/>
                    </a:moveTo>
                    <a:cubicBezTo>
                      <a:pt x="0" y="58740"/>
                      <a:pt x="58740" y="0"/>
                      <a:pt x="131199" y="0"/>
                    </a:cubicBezTo>
                    <a:lnTo>
                      <a:pt x="1871283" y="0"/>
                    </a:lnTo>
                    <a:cubicBezTo>
                      <a:pt x="1943742" y="0"/>
                      <a:pt x="2002482" y="58740"/>
                      <a:pt x="2002482" y="131199"/>
                    </a:cubicBezTo>
                    <a:lnTo>
                      <a:pt x="2002482" y="1180788"/>
                    </a:lnTo>
                    <a:cubicBezTo>
                      <a:pt x="2002482" y="1253247"/>
                      <a:pt x="1943742" y="1311987"/>
                      <a:pt x="1871283" y="1311987"/>
                    </a:cubicBezTo>
                    <a:lnTo>
                      <a:pt x="131199" y="1311987"/>
                    </a:lnTo>
                    <a:cubicBezTo>
                      <a:pt x="58740" y="1311987"/>
                      <a:pt x="0" y="1253247"/>
                      <a:pt x="0" y="1180788"/>
                    </a:cubicBezTo>
                    <a:lnTo>
                      <a:pt x="0" y="131199"/>
                    </a:lnTo>
                    <a:close/>
                  </a:path>
                </a:pathLst>
              </a:custGeom>
              <a:solidFill>
                <a:schemeClr val="bg2">
                  <a:lumMod val="9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1607" tIns="70812" rIns="81607" bIns="70812" numCol="1" spcCol="1270" anchor="ctr" anchorCtr="0">
                <a:noAutofit/>
              </a:bodyPr>
              <a:lstStyle/>
              <a:p>
                <a:pPr algn="ctr" defTabSz="755735">
                  <a:lnSpc>
                    <a:spcPct val="90000"/>
                  </a:lnSpc>
                  <a:spcBef>
                    <a:spcPct val="0"/>
                  </a:spcBef>
                  <a:spcAft>
                    <a:spcPct val="35000"/>
                  </a:spcAft>
                </a:pPr>
                <a:r>
                  <a:rPr lang="es-ES" sz="1050" b="1" dirty="0">
                    <a:solidFill>
                      <a:schemeClr val="tx1"/>
                    </a:solidFill>
                    <a:latin typeface="Candara" panose="020E0502030303020204" pitchFamily="34" charset="0"/>
                  </a:rPr>
                  <a:t>   MEJORAR DESEMPEÑO</a:t>
                </a:r>
              </a:p>
            </p:txBody>
          </p:sp>
          <p:pic>
            <p:nvPicPr>
              <p:cNvPr id="23" name="Imagen 22"/>
              <p:cNvPicPr>
                <a:picLocks noChangeAspect="1"/>
              </p:cNvPicPr>
              <p:nvPr/>
            </p:nvPicPr>
            <p:blipFill>
              <a:blip r:embed="rId5">
                <a:duotone>
                  <a:schemeClr val="accent4">
                    <a:shade val="45000"/>
                    <a:satMod val="135000"/>
                  </a:schemeClr>
                  <a:prstClr val="white"/>
                </a:duotone>
                <a:extLst>
                  <a:ext uri="{BEBA8EAE-BF5A-486C-A8C5-ECC9F3942E4B}">
                    <a14:imgProps xmlns:a14="http://schemas.microsoft.com/office/drawing/2010/main">
                      <a14:imgLayer r:embed="rId6">
                        <a14:imgEffect>
                          <a14:backgroundRemoval t="9664" b="89916" l="5882" r="92857">
                            <a14:foregroundMark x1="28151" y1="68487" x2="28151" y2="68487"/>
                            <a14:foregroundMark x1="46639" y1="74790" x2="46639" y2="74790"/>
                            <a14:foregroundMark x1="76050" y1="71008" x2="76050" y2="71008"/>
                            <a14:foregroundMark x1="42437" y1="39496" x2="41176" y2="42437"/>
                          </a14:backgroundRemoval>
                        </a14:imgEffect>
                        <a14:imgEffect>
                          <a14:colorTemperature colorTemp="11200"/>
                        </a14:imgEffect>
                      </a14:imgLayer>
                    </a14:imgProps>
                  </a:ext>
                </a:extLst>
              </a:blip>
              <a:stretch>
                <a:fillRect/>
              </a:stretch>
            </p:blipFill>
            <p:spPr>
              <a:xfrm>
                <a:off x="-6144522" y="8641624"/>
                <a:ext cx="1877322" cy="1877322"/>
              </a:xfrm>
              <a:prstGeom prst="rect">
                <a:avLst/>
              </a:prstGeom>
            </p:spPr>
          </p:pic>
          <p:sp>
            <p:nvSpPr>
              <p:cNvPr id="24" name="Rectángulo redondeado 23"/>
              <p:cNvSpPr/>
              <p:nvPr/>
            </p:nvSpPr>
            <p:spPr>
              <a:xfrm>
                <a:off x="-3409037" y="8266718"/>
                <a:ext cx="4320000" cy="204378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clima organizacional</a:t>
                </a:r>
                <a:endParaRPr lang="es-CO" sz="1000" dirty="0">
                  <a:solidFill>
                    <a:schemeClr val="tx1"/>
                  </a:solidFill>
                  <a:latin typeface="Candara" panose="020E0502030303020204" pitchFamily="34" charset="0"/>
                </a:endParaRPr>
              </a:p>
            </p:txBody>
          </p:sp>
          <p:sp>
            <p:nvSpPr>
              <p:cNvPr id="25" name="Rectángulo redondeado 24"/>
              <p:cNvSpPr/>
              <p:nvPr/>
            </p:nvSpPr>
            <p:spPr>
              <a:xfrm>
                <a:off x="1232186" y="8266718"/>
                <a:ext cx="9112850" cy="392025"/>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cumplimiento Indicadores de desempeño</a:t>
                </a:r>
                <a:endParaRPr lang="es-CO" sz="1000" dirty="0">
                  <a:solidFill>
                    <a:schemeClr val="tx1"/>
                  </a:solidFill>
                  <a:latin typeface="Candara" panose="020E0502030303020204" pitchFamily="34" charset="0"/>
                </a:endParaRPr>
              </a:p>
            </p:txBody>
          </p:sp>
          <p:sp>
            <p:nvSpPr>
              <p:cNvPr id="26" name="Rectángulo redondeado 25"/>
              <p:cNvSpPr/>
              <p:nvPr/>
            </p:nvSpPr>
            <p:spPr>
              <a:xfrm>
                <a:off x="1232186" y="8850840"/>
                <a:ext cx="9112850" cy="36000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ejecución Presupuesto de Inversión</a:t>
                </a:r>
                <a:endParaRPr lang="es-CO" sz="1000" dirty="0">
                  <a:solidFill>
                    <a:schemeClr val="tx1"/>
                  </a:solidFill>
                  <a:latin typeface="Candara" panose="020E0502030303020204" pitchFamily="34" charset="0"/>
                </a:endParaRPr>
              </a:p>
            </p:txBody>
          </p:sp>
          <p:sp>
            <p:nvSpPr>
              <p:cNvPr id="27" name="Rectángulo redondeado 26"/>
              <p:cNvSpPr/>
              <p:nvPr/>
            </p:nvSpPr>
            <p:spPr>
              <a:xfrm>
                <a:off x="1232186" y="9402936"/>
                <a:ext cx="9112850" cy="36000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ejecución presupuestal</a:t>
                </a:r>
                <a:endParaRPr lang="es-CO" sz="1000" dirty="0">
                  <a:solidFill>
                    <a:schemeClr val="tx1"/>
                  </a:solidFill>
                  <a:latin typeface="Candara" panose="020E0502030303020204" pitchFamily="34" charset="0"/>
                </a:endParaRPr>
              </a:p>
            </p:txBody>
          </p:sp>
          <p:sp>
            <p:nvSpPr>
              <p:cNvPr id="28" name="Rectángulo redondeado 27"/>
              <p:cNvSpPr/>
              <p:nvPr/>
            </p:nvSpPr>
            <p:spPr>
              <a:xfrm>
                <a:off x="1232186" y="9950500"/>
                <a:ext cx="9112850" cy="360000"/>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000" dirty="0">
                    <a:solidFill>
                      <a:schemeClr val="tx1"/>
                    </a:solidFill>
                  </a:rPr>
                  <a:t>Nivel de cumplimiento Planes de mejoramiento</a:t>
                </a:r>
                <a:endParaRPr lang="es-CO" sz="1000" dirty="0">
                  <a:solidFill>
                    <a:schemeClr val="tx1"/>
                  </a:solidFill>
                  <a:latin typeface="Candara" panose="020E0502030303020204" pitchFamily="34" charset="0"/>
                </a:endParaRPr>
              </a:p>
            </p:txBody>
          </p:sp>
        </p:grpSp>
        <p:grpSp>
          <p:nvGrpSpPr>
            <p:cNvPr id="8" name="Grupo 7"/>
            <p:cNvGrpSpPr/>
            <p:nvPr/>
          </p:nvGrpSpPr>
          <p:grpSpPr>
            <a:xfrm>
              <a:off x="21268553" y="4781500"/>
              <a:ext cx="578995" cy="9003034"/>
              <a:chOff x="15255975" y="-869281"/>
              <a:chExt cx="578995" cy="9003034"/>
            </a:xfrm>
          </p:grpSpPr>
          <p:sp>
            <p:nvSpPr>
              <p:cNvPr id="9" name="Cheurón 8"/>
              <p:cNvSpPr/>
              <p:nvPr/>
            </p:nvSpPr>
            <p:spPr>
              <a:xfrm rot="16200000">
                <a:off x="15250868" y="997732"/>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0" name="Cheurón 9"/>
              <p:cNvSpPr/>
              <p:nvPr/>
            </p:nvSpPr>
            <p:spPr>
              <a:xfrm rot="16200000">
                <a:off x="15250868" y="2854688"/>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1" name="Cheurón 10"/>
              <p:cNvSpPr/>
              <p:nvPr/>
            </p:nvSpPr>
            <p:spPr>
              <a:xfrm rot="16200000">
                <a:off x="15250868" y="-864174"/>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2" name="Cheurón 11"/>
              <p:cNvSpPr/>
              <p:nvPr/>
            </p:nvSpPr>
            <p:spPr>
              <a:xfrm rot="16200000">
                <a:off x="15250868" y="1899711"/>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3" name="Cheurón 12"/>
              <p:cNvSpPr/>
              <p:nvPr/>
            </p:nvSpPr>
            <p:spPr>
              <a:xfrm rot="16200000">
                <a:off x="15250868" y="37805"/>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4" name="Cheurón 13"/>
              <p:cNvSpPr/>
              <p:nvPr/>
            </p:nvSpPr>
            <p:spPr>
              <a:xfrm rot="16200000">
                <a:off x="15250868" y="5692695"/>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5" name="Cheurón 14"/>
              <p:cNvSpPr/>
              <p:nvPr/>
            </p:nvSpPr>
            <p:spPr>
              <a:xfrm rot="16200000">
                <a:off x="15250868" y="7549651"/>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6" name="Cheurón 15"/>
              <p:cNvSpPr/>
              <p:nvPr/>
            </p:nvSpPr>
            <p:spPr>
              <a:xfrm rot="16200000">
                <a:off x="15250868" y="3830789"/>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7" name="Cheurón 16"/>
              <p:cNvSpPr/>
              <p:nvPr/>
            </p:nvSpPr>
            <p:spPr>
              <a:xfrm rot="16200000">
                <a:off x="15250868" y="6594674"/>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sp>
            <p:nvSpPr>
              <p:cNvPr id="18" name="Cheurón 17"/>
              <p:cNvSpPr/>
              <p:nvPr/>
            </p:nvSpPr>
            <p:spPr>
              <a:xfrm rot="16200000">
                <a:off x="15250868" y="4732768"/>
                <a:ext cx="589209" cy="578995"/>
              </a:xfrm>
              <a:prstGeom prst="chevron">
                <a:avLst/>
              </a:prstGeom>
              <a:solidFill>
                <a:schemeClr val="bg2">
                  <a:lumMod val="9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latin typeface="Candara" panose="020E0502030303020204" pitchFamily="34" charset="0"/>
                </a:endParaRPr>
              </a:p>
            </p:txBody>
          </p:sp>
        </p:grpSp>
      </p:grpSp>
      <p:sp>
        <p:nvSpPr>
          <p:cNvPr id="51" name="CuadroTexto 50"/>
          <p:cNvSpPr txBox="1"/>
          <p:nvPr/>
        </p:nvSpPr>
        <p:spPr>
          <a:xfrm>
            <a:off x="1204049" y="217686"/>
            <a:ext cx="9792181" cy="630942"/>
          </a:xfrm>
          <a:prstGeom prst="rect">
            <a:avLst/>
          </a:prstGeom>
          <a:noFill/>
        </p:spPr>
        <p:txBody>
          <a:bodyPr wrap="square" rtlCol="0">
            <a:spAutoFit/>
          </a:bodyPr>
          <a:lstStyle/>
          <a:p>
            <a:pPr algn="ctr"/>
            <a:r>
              <a:rPr lang="es-CO" sz="3500" dirty="0">
                <a:ln>
                  <a:solidFill>
                    <a:srgbClr val="ED1C24"/>
                  </a:solidFill>
                </a:ln>
                <a:solidFill>
                  <a:srgbClr val="ED1C24"/>
                </a:solidFill>
                <a:latin typeface="Champagne &amp; Limousines" panose="020B0702020202020504" pitchFamily="34" charset="0"/>
                <a:ea typeface="Champagne &amp; Limousines" panose="020B0702020202020504" pitchFamily="34" charset="0"/>
              </a:rPr>
              <a:t>OBJETIVOS ESTRATÉGICOS</a:t>
            </a:r>
          </a:p>
        </p:txBody>
      </p:sp>
    </p:spTree>
    <p:extLst>
      <p:ext uri="{BB962C8B-B14F-4D97-AF65-F5344CB8AC3E}">
        <p14:creationId xmlns:p14="http://schemas.microsoft.com/office/powerpoint/2010/main" val="360183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4375513" y="4477170"/>
            <a:ext cx="6203748" cy="1107996"/>
          </a:xfrm>
          <a:prstGeom prst="rect">
            <a:avLst/>
          </a:prstGeom>
          <a:noFill/>
        </p:spPr>
        <p:txBody>
          <a:bodyPr wrap="square" rtlCol="0">
            <a:spAutoFit/>
          </a:bodyPr>
          <a:lstStyle/>
          <a:p>
            <a:pPr algn="r"/>
            <a:r>
              <a:rPr lang="es-CO" sz="6600" dirty="0">
                <a:ln>
                  <a:solidFill>
                    <a:schemeClr val="tx1"/>
                  </a:solidFill>
                </a:ln>
                <a:latin typeface="Champagne &amp; Limousines" panose="020B0702020202020504" pitchFamily="34" charset="0"/>
                <a:ea typeface="Champagne &amp; Limousines" panose="020B0702020202020504" pitchFamily="34" charset="0"/>
              </a:rPr>
              <a:t>FINANCIERO</a:t>
            </a:r>
          </a:p>
        </p:txBody>
      </p:sp>
      <p:sp>
        <p:nvSpPr>
          <p:cNvPr id="3" name="CuadroTexto 2"/>
          <p:cNvSpPr txBox="1"/>
          <p:nvPr/>
        </p:nvSpPr>
        <p:spPr>
          <a:xfrm>
            <a:off x="7674297" y="3553840"/>
            <a:ext cx="2904964" cy="923330"/>
          </a:xfrm>
          <a:prstGeom prst="rect">
            <a:avLst/>
          </a:prstGeom>
          <a:noFill/>
        </p:spPr>
        <p:txBody>
          <a:bodyPr wrap="square" rtlCol="0">
            <a:spAutoFit/>
          </a:bodyPr>
          <a:lstStyle/>
          <a:p>
            <a:pPr algn="r"/>
            <a:r>
              <a:rPr lang="es-CO" sz="5400" dirty="0">
                <a:solidFill>
                  <a:srgbClr val="ED1C24"/>
                </a:solidFill>
                <a:latin typeface="Champagne &amp; Limousines" panose="020B0702020202020504" pitchFamily="34" charset="0"/>
                <a:ea typeface="Champagne &amp; Limousines" panose="020B0702020202020504" pitchFamily="34" charset="0"/>
              </a:rPr>
              <a:t>Eje N° 1</a:t>
            </a:r>
          </a:p>
        </p:txBody>
      </p:sp>
      <p:pic>
        <p:nvPicPr>
          <p:cNvPr id="4" name="Imagen 3"/>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512380" y="2534313"/>
            <a:ext cx="2857143" cy="1942857"/>
          </a:xfrm>
          <a:prstGeom prst="rect">
            <a:avLst/>
          </a:prstGeom>
        </p:spPr>
      </p:pic>
    </p:spTree>
    <p:extLst>
      <p:ext uri="{BB962C8B-B14F-4D97-AF65-F5344CB8AC3E}">
        <p14:creationId xmlns:p14="http://schemas.microsoft.com/office/powerpoint/2010/main" val="3716074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4" name="CuadroTexto 3"/>
          <p:cNvSpPr txBox="1"/>
          <p:nvPr/>
        </p:nvSpPr>
        <p:spPr>
          <a:xfrm>
            <a:off x="2083723" y="483905"/>
            <a:ext cx="3738341" cy="923330"/>
          </a:xfrm>
          <a:prstGeom prst="rect">
            <a:avLst/>
          </a:prstGeom>
          <a:noFill/>
        </p:spPr>
        <p:txBody>
          <a:bodyPr wrap="square" rtlCol="0">
            <a:spAutoFit/>
          </a:bodyPr>
          <a:lstStyle/>
          <a:p>
            <a:r>
              <a:rPr lang="es-CO" sz="5400" dirty="0">
                <a:ln>
                  <a:solidFill>
                    <a:schemeClr val="tx1"/>
                  </a:solidFill>
                </a:ln>
                <a:latin typeface="Champagne &amp; Limousines" panose="020B0702020202020504" pitchFamily="34" charset="0"/>
                <a:ea typeface="Champagne &amp; Limousines" panose="020B0702020202020504" pitchFamily="34" charset="0"/>
              </a:rPr>
              <a:t>INGRESOS</a:t>
            </a:r>
          </a:p>
        </p:txBody>
      </p:sp>
      <p:graphicFrame>
        <p:nvGraphicFramePr>
          <p:cNvPr id="5" name="Tabla 4"/>
          <p:cNvGraphicFramePr>
            <a:graphicFrameLocks noGrp="1"/>
          </p:cNvGraphicFramePr>
          <p:nvPr>
            <p:extLst>
              <p:ext uri="{D42A27DB-BD31-4B8C-83A1-F6EECF244321}">
                <p14:modId xmlns:p14="http://schemas.microsoft.com/office/powerpoint/2010/main" val="793687757"/>
              </p:ext>
            </p:extLst>
          </p:nvPr>
        </p:nvGraphicFramePr>
        <p:xfrm>
          <a:off x="462989" y="2465409"/>
          <a:ext cx="11320038" cy="3076078"/>
        </p:xfrm>
        <a:graphic>
          <a:graphicData uri="http://schemas.openxmlformats.org/drawingml/2006/table">
            <a:tbl>
              <a:tblPr firstRow="1" firstCol="1" bandRow="1">
                <a:tableStyleId>{1E171933-4619-4E11-9A3F-F7608DF75F80}</a:tableStyleId>
              </a:tblPr>
              <a:tblGrid>
                <a:gridCol w="2210763">
                  <a:extLst>
                    <a:ext uri="{9D8B030D-6E8A-4147-A177-3AD203B41FA5}">
                      <a16:colId xmlns:a16="http://schemas.microsoft.com/office/drawing/2014/main" val="758020822"/>
                    </a:ext>
                  </a:extLst>
                </a:gridCol>
                <a:gridCol w="3761772">
                  <a:extLst>
                    <a:ext uri="{9D8B030D-6E8A-4147-A177-3AD203B41FA5}">
                      <a16:colId xmlns:a16="http://schemas.microsoft.com/office/drawing/2014/main" val="2020108692"/>
                    </a:ext>
                  </a:extLst>
                </a:gridCol>
                <a:gridCol w="1944547">
                  <a:extLst>
                    <a:ext uri="{9D8B030D-6E8A-4147-A177-3AD203B41FA5}">
                      <a16:colId xmlns:a16="http://schemas.microsoft.com/office/drawing/2014/main" val="3926606169"/>
                    </a:ext>
                  </a:extLst>
                </a:gridCol>
                <a:gridCol w="2095018">
                  <a:extLst>
                    <a:ext uri="{9D8B030D-6E8A-4147-A177-3AD203B41FA5}">
                      <a16:colId xmlns:a16="http://schemas.microsoft.com/office/drawing/2014/main" val="2038984373"/>
                    </a:ext>
                  </a:extLst>
                </a:gridCol>
                <a:gridCol w="1307938">
                  <a:extLst>
                    <a:ext uri="{9D8B030D-6E8A-4147-A177-3AD203B41FA5}">
                      <a16:colId xmlns:a16="http://schemas.microsoft.com/office/drawing/2014/main" val="2814482303"/>
                    </a:ext>
                  </a:extLst>
                </a:gridCol>
              </a:tblGrid>
              <a:tr h="879675">
                <a:tc>
                  <a:txBody>
                    <a:bodyPr/>
                    <a:lstStyle/>
                    <a:p>
                      <a:pPr algn="ctr">
                        <a:lnSpc>
                          <a:spcPct val="107000"/>
                        </a:lnSpc>
                        <a:spcAft>
                          <a:spcPts val="0"/>
                        </a:spcAft>
                      </a:pPr>
                      <a:r>
                        <a:rPr lang="es-CO" sz="1600" dirty="0">
                          <a:solidFill>
                            <a:schemeClr val="tx1"/>
                          </a:solidFill>
                          <a:effectLst/>
                        </a:rPr>
                        <a:t>INDICADOR</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INGRESOS</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META</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A CORTE DICIEMBRE</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59737165"/>
                  </a:ext>
                </a:extLst>
              </a:tr>
              <a:tr h="357835">
                <a:tc rowSpan="5">
                  <a:txBody>
                    <a:bodyPr/>
                    <a:lstStyle/>
                    <a:p>
                      <a:pPr algn="ctr">
                        <a:lnSpc>
                          <a:spcPct val="107000"/>
                        </a:lnSpc>
                        <a:spcAft>
                          <a:spcPts val="0"/>
                        </a:spcAft>
                      </a:pPr>
                      <a:r>
                        <a:rPr lang="es-CO" sz="1600" dirty="0">
                          <a:effectLst/>
                        </a:rPr>
                        <a:t>NIVEL CUMPLIMIENTO PROYECCIÓN DE INGRESOS.</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effectLst/>
                        </a:rPr>
                        <a:t>PROMOCIONALES</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$ 179.086.000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$ 274.865.334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153%</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84156777"/>
                  </a:ext>
                </a:extLst>
              </a:tr>
              <a:tr h="357835">
                <a:tc vMerge="1">
                  <a:txBody>
                    <a:bodyPr/>
                    <a:lstStyle/>
                    <a:p>
                      <a:endParaRPr lang="es-CO"/>
                    </a:p>
                  </a:txBody>
                  <a:tcPr/>
                </a:tc>
                <a:tc>
                  <a:txBody>
                    <a:bodyPr/>
                    <a:lstStyle/>
                    <a:p>
                      <a:pPr algn="ctr">
                        <a:lnSpc>
                          <a:spcPct val="107000"/>
                        </a:lnSpc>
                        <a:spcAft>
                          <a:spcPts val="0"/>
                        </a:spcAft>
                      </a:pPr>
                      <a:r>
                        <a:rPr lang="es-CO" sz="1600" dirty="0">
                          <a:effectLst/>
                        </a:rPr>
                        <a:t>GASTOS DE ADMON CHANCE</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$ 549.698.004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$ 418.173.867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76%</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51859960"/>
                  </a:ext>
                </a:extLst>
              </a:tr>
              <a:tr h="357835">
                <a:tc vMerge="1">
                  <a:txBody>
                    <a:bodyPr/>
                    <a:lstStyle/>
                    <a:p>
                      <a:endParaRPr lang="es-CO"/>
                    </a:p>
                  </a:txBody>
                  <a:tcPr/>
                </a:tc>
                <a:tc>
                  <a:txBody>
                    <a:bodyPr/>
                    <a:lstStyle/>
                    <a:p>
                      <a:pPr algn="ctr">
                        <a:lnSpc>
                          <a:spcPct val="107000"/>
                        </a:lnSpc>
                        <a:spcAft>
                          <a:spcPts val="0"/>
                        </a:spcAft>
                      </a:pPr>
                      <a:r>
                        <a:rPr lang="es-CO" sz="1600" dirty="0">
                          <a:effectLst/>
                        </a:rPr>
                        <a:t>ADMINISTRACIÓN FORMULARIOS</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effectLst/>
                        </a:rPr>
                        <a:t>$ 166.578.229 </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$ 92.521.356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56%</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5234550"/>
                  </a:ext>
                </a:extLst>
              </a:tr>
              <a:tr h="357835">
                <a:tc vMerge="1">
                  <a:txBody>
                    <a:bodyPr/>
                    <a:lstStyle/>
                    <a:p>
                      <a:endParaRPr lang="es-CO"/>
                    </a:p>
                  </a:txBody>
                  <a:tcPr/>
                </a:tc>
                <a:tc>
                  <a:txBody>
                    <a:bodyPr/>
                    <a:lstStyle/>
                    <a:p>
                      <a:pPr algn="ctr">
                        <a:lnSpc>
                          <a:spcPct val="107000"/>
                        </a:lnSpc>
                        <a:spcAft>
                          <a:spcPts val="0"/>
                        </a:spcAft>
                      </a:pPr>
                      <a:r>
                        <a:rPr lang="es-CO" sz="1600" dirty="0">
                          <a:effectLst/>
                        </a:rPr>
                        <a:t>VENTA DE LOTERÍA</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effectLst/>
                        </a:rPr>
                        <a:t>$ 43.586.773.000 </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$ 48.424.855.000 </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111%</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11627905"/>
                  </a:ext>
                </a:extLst>
              </a:tr>
              <a:tr h="357835">
                <a:tc vMerge="1">
                  <a:txBody>
                    <a:bodyPr/>
                    <a:lstStyle/>
                    <a:p>
                      <a:endParaRPr lang="es-CO"/>
                    </a:p>
                  </a:txBody>
                  <a:tcPr/>
                </a:tc>
                <a:tc>
                  <a:txBody>
                    <a:bodyPr/>
                    <a:lstStyle/>
                    <a:p>
                      <a:pPr algn="ctr">
                        <a:lnSpc>
                          <a:spcPct val="107000"/>
                        </a:lnSpc>
                        <a:spcAft>
                          <a:spcPts val="0"/>
                        </a:spcAft>
                      </a:pPr>
                      <a:r>
                        <a:rPr lang="es-CO" sz="1600" dirty="0">
                          <a:effectLst/>
                        </a:rPr>
                        <a:t>RENDIMIENTOS FINANCIEROS</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effectLst/>
                        </a:rPr>
                        <a:t>$ 1.379.349.000 </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effectLst/>
                        </a:rPr>
                        <a:t>$ 1.913.107.479 </a:t>
                      </a:r>
                      <a:endParaRPr lang="es-CO"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effectLst/>
                        </a:rPr>
                        <a:t>139%</a:t>
                      </a:r>
                      <a:endParaRPr lang="es-CO"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4892416"/>
                  </a:ext>
                </a:extLst>
              </a:tr>
              <a:tr h="407228">
                <a:tc gridSpan="2">
                  <a:txBody>
                    <a:bodyPr/>
                    <a:lstStyle/>
                    <a:p>
                      <a:pPr algn="ctr">
                        <a:lnSpc>
                          <a:spcPct val="107000"/>
                        </a:lnSpc>
                        <a:spcAft>
                          <a:spcPts val="0"/>
                        </a:spcAft>
                      </a:pPr>
                      <a:r>
                        <a:rPr lang="es-CO" sz="1600" b="1" dirty="0">
                          <a:effectLst/>
                        </a:rPr>
                        <a:t>TOTAL CORTE DICIEMBRE 2020</a:t>
                      </a:r>
                      <a:endParaRPr lang="es-CO" sz="16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hMerge="1">
                  <a:txBody>
                    <a:bodyPr/>
                    <a:lstStyle/>
                    <a:p>
                      <a:endParaRPr lang="es-CO"/>
                    </a:p>
                  </a:txBody>
                  <a:tcPr/>
                </a:tc>
                <a:tc>
                  <a:txBody>
                    <a:bodyPr/>
                    <a:lstStyle/>
                    <a:p>
                      <a:pPr algn="ctr">
                        <a:lnSpc>
                          <a:spcPct val="107000"/>
                        </a:lnSpc>
                        <a:spcAft>
                          <a:spcPts val="0"/>
                        </a:spcAft>
                      </a:pPr>
                      <a:r>
                        <a:rPr lang="es-CO" sz="1600" b="1" dirty="0">
                          <a:effectLst/>
                        </a:rPr>
                        <a:t>$ 45.861.484.233 </a:t>
                      </a:r>
                      <a:endParaRPr lang="es-CO" sz="16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effectLst/>
                        </a:rPr>
                        <a:t>$ 51.123.523.036 </a:t>
                      </a:r>
                      <a:endParaRPr lang="es-CO" sz="16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effectLst/>
                        </a:rPr>
                        <a:t>111%</a:t>
                      </a:r>
                      <a:endParaRPr lang="es-CO" sz="1600" b="1"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extLst>
                  <a:ext uri="{0D108BD9-81ED-4DB2-BD59-A6C34878D82A}">
                    <a16:rowId xmlns:a16="http://schemas.microsoft.com/office/drawing/2014/main" val="3516528502"/>
                  </a:ext>
                </a:extLst>
              </a:tr>
            </a:tbl>
          </a:graphicData>
        </a:graphic>
      </p:graphicFrame>
      <p:pic>
        <p:nvPicPr>
          <p:cNvPr id="7" name="Imagen 6"/>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spTree>
    <p:extLst>
      <p:ext uri="{BB962C8B-B14F-4D97-AF65-F5344CB8AC3E}">
        <p14:creationId xmlns:p14="http://schemas.microsoft.com/office/powerpoint/2010/main" val="2252143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483905"/>
            <a:ext cx="6157452" cy="923330"/>
          </a:xfrm>
          <a:prstGeom prst="rect">
            <a:avLst/>
          </a:prstGeom>
          <a:noFill/>
        </p:spPr>
        <p:txBody>
          <a:bodyPr wrap="square" rtlCol="0">
            <a:spAutoFit/>
          </a:bodyPr>
          <a:lstStyle/>
          <a:p>
            <a:r>
              <a:rPr lang="es-CO" sz="5400" dirty="0">
                <a:ln>
                  <a:solidFill>
                    <a:schemeClr val="tx1"/>
                  </a:solidFill>
                </a:ln>
                <a:latin typeface="Champagne &amp; Limousines" panose="020B0702020202020504" pitchFamily="34" charset="0"/>
                <a:ea typeface="Champagne &amp; Limousines" panose="020B0702020202020504" pitchFamily="34" charset="0"/>
              </a:rPr>
              <a:t>Venta de Lotería</a:t>
            </a:r>
          </a:p>
        </p:txBody>
      </p:sp>
      <p:pic>
        <p:nvPicPr>
          <p:cNvPr id="4" name="Imagen 3"/>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graphicFrame>
        <p:nvGraphicFramePr>
          <p:cNvPr id="8" name="Gráfico 7"/>
          <p:cNvGraphicFramePr/>
          <p:nvPr>
            <p:extLst>
              <p:ext uri="{D42A27DB-BD31-4B8C-83A1-F6EECF244321}">
                <p14:modId xmlns:p14="http://schemas.microsoft.com/office/powerpoint/2010/main" val="2038338262"/>
              </p:ext>
            </p:extLst>
          </p:nvPr>
        </p:nvGraphicFramePr>
        <p:xfrm>
          <a:off x="535651" y="2303362"/>
          <a:ext cx="3478676" cy="33915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Gráfico 8"/>
          <p:cNvGraphicFramePr/>
          <p:nvPr>
            <p:extLst>
              <p:ext uri="{D42A27DB-BD31-4B8C-83A1-F6EECF244321}">
                <p14:modId xmlns:p14="http://schemas.microsoft.com/office/powerpoint/2010/main" val="3059790166"/>
              </p:ext>
            </p:extLst>
          </p:nvPr>
        </p:nvGraphicFramePr>
        <p:xfrm>
          <a:off x="4318667" y="2303362"/>
          <a:ext cx="3478676" cy="3391501"/>
        </p:xfrm>
        <a:graphic>
          <a:graphicData uri="http://schemas.openxmlformats.org/drawingml/2006/chart">
            <c:chart xmlns:c="http://schemas.openxmlformats.org/drawingml/2006/chart" xmlns:r="http://schemas.openxmlformats.org/officeDocument/2006/relationships" r:id="rId5"/>
          </a:graphicData>
        </a:graphic>
      </p:graphicFrame>
      <p:sp>
        <p:nvSpPr>
          <p:cNvPr id="10" name="CuadroTexto 9"/>
          <p:cNvSpPr txBox="1"/>
          <p:nvPr/>
        </p:nvSpPr>
        <p:spPr>
          <a:xfrm>
            <a:off x="4318667" y="5694864"/>
            <a:ext cx="3478677" cy="307777"/>
          </a:xfrm>
          <a:prstGeom prst="rect">
            <a:avLst/>
          </a:prstGeom>
          <a:noFill/>
        </p:spPr>
        <p:txBody>
          <a:bodyPr wrap="square" rtlCol="0">
            <a:spAutoFit/>
          </a:bodyPr>
          <a:lstStyle/>
          <a:p>
            <a:r>
              <a:rPr lang="es-CO" sz="1400" dirty="0">
                <a:latin typeface="Champagne &amp; Limousines" panose="020B0702020202020504" pitchFamily="34" charset="0"/>
                <a:ea typeface="Champagne &amp; Limousines" panose="020B0702020202020504" pitchFamily="34" charset="0"/>
              </a:rPr>
              <a:t>Cifras expresadas en millones de pesos</a:t>
            </a:r>
          </a:p>
        </p:txBody>
      </p:sp>
      <p:graphicFrame>
        <p:nvGraphicFramePr>
          <p:cNvPr id="12" name="Gráfico 11"/>
          <p:cNvGraphicFramePr/>
          <p:nvPr>
            <p:extLst>
              <p:ext uri="{D42A27DB-BD31-4B8C-83A1-F6EECF244321}">
                <p14:modId xmlns:p14="http://schemas.microsoft.com/office/powerpoint/2010/main" val="2857789172"/>
              </p:ext>
            </p:extLst>
          </p:nvPr>
        </p:nvGraphicFramePr>
        <p:xfrm>
          <a:off x="8101683" y="2303361"/>
          <a:ext cx="3478676" cy="3391501"/>
        </p:xfrm>
        <a:graphic>
          <a:graphicData uri="http://schemas.openxmlformats.org/drawingml/2006/chart">
            <c:chart xmlns:c="http://schemas.openxmlformats.org/drawingml/2006/chart" xmlns:r="http://schemas.openxmlformats.org/officeDocument/2006/relationships" r:id="rId6"/>
          </a:graphicData>
        </a:graphic>
      </p:graphicFrame>
      <p:sp>
        <p:nvSpPr>
          <p:cNvPr id="13" name="CuadroTexto 12"/>
          <p:cNvSpPr txBox="1"/>
          <p:nvPr/>
        </p:nvSpPr>
        <p:spPr>
          <a:xfrm>
            <a:off x="8101682" y="5694862"/>
            <a:ext cx="3478677" cy="307777"/>
          </a:xfrm>
          <a:prstGeom prst="rect">
            <a:avLst/>
          </a:prstGeom>
          <a:noFill/>
        </p:spPr>
        <p:txBody>
          <a:bodyPr wrap="square" rtlCol="0">
            <a:spAutoFit/>
          </a:bodyPr>
          <a:lstStyle/>
          <a:p>
            <a:r>
              <a:rPr lang="es-CO" sz="1400" dirty="0">
                <a:latin typeface="Champagne &amp; Limousines" panose="020B0702020202020504" pitchFamily="34" charset="0"/>
                <a:ea typeface="Champagne &amp; Limousines" panose="020B0702020202020504" pitchFamily="34" charset="0"/>
              </a:rPr>
              <a:t>Cifras expresadas en millones de pesos</a:t>
            </a:r>
          </a:p>
        </p:txBody>
      </p:sp>
      <p:sp>
        <p:nvSpPr>
          <p:cNvPr id="14" name="CuadroTexto 13"/>
          <p:cNvSpPr txBox="1"/>
          <p:nvPr/>
        </p:nvSpPr>
        <p:spPr>
          <a:xfrm>
            <a:off x="6342567" y="2740955"/>
            <a:ext cx="1454776" cy="646331"/>
          </a:xfrm>
          <a:prstGeom prst="rect">
            <a:avLst/>
          </a:prstGeom>
          <a:noFill/>
        </p:spPr>
        <p:txBody>
          <a:bodyPr wrap="square" rtlCol="0">
            <a:spAutoFit/>
          </a:bodyPr>
          <a:lstStyle/>
          <a:p>
            <a:pPr algn="ctr"/>
            <a:r>
              <a:rPr lang="es-CO" dirty="0">
                <a:solidFill>
                  <a:srgbClr val="ED1C24"/>
                </a:solidFill>
                <a:latin typeface="Champagne &amp; Limousines" panose="020B0702020202020504" pitchFamily="34" charset="0"/>
                <a:ea typeface="Champagne &amp; Limousines" panose="020B0702020202020504" pitchFamily="34" charset="0"/>
              </a:rPr>
              <a:t>Variación</a:t>
            </a:r>
          </a:p>
          <a:p>
            <a:pPr algn="ctr"/>
            <a:r>
              <a:rPr lang="es-CO" dirty="0">
                <a:solidFill>
                  <a:srgbClr val="ED1C24"/>
                </a:solidFill>
                <a:latin typeface="Champagne &amp; Limousines" panose="020B0702020202020504" pitchFamily="34" charset="0"/>
                <a:ea typeface="Champagne &amp; Limousines" panose="020B0702020202020504" pitchFamily="34" charset="0"/>
              </a:rPr>
              <a:t>-22,5%</a:t>
            </a:r>
          </a:p>
        </p:txBody>
      </p:sp>
      <p:sp>
        <p:nvSpPr>
          <p:cNvPr id="15" name="CuadroTexto 14"/>
          <p:cNvSpPr txBox="1"/>
          <p:nvPr/>
        </p:nvSpPr>
        <p:spPr>
          <a:xfrm>
            <a:off x="10125583" y="2740955"/>
            <a:ext cx="1454776" cy="646331"/>
          </a:xfrm>
          <a:prstGeom prst="rect">
            <a:avLst/>
          </a:prstGeom>
          <a:noFill/>
        </p:spPr>
        <p:txBody>
          <a:bodyPr wrap="square" rtlCol="0">
            <a:spAutoFit/>
          </a:bodyPr>
          <a:lstStyle/>
          <a:p>
            <a:pPr algn="ctr"/>
            <a:r>
              <a:rPr lang="es-CO" dirty="0">
                <a:solidFill>
                  <a:srgbClr val="ED1C24"/>
                </a:solidFill>
                <a:latin typeface="Champagne &amp; Limousines" panose="020B0702020202020504" pitchFamily="34" charset="0"/>
                <a:ea typeface="Champagne &amp; Limousines" panose="020B0702020202020504" pitchFamily="34" charset="0"/>
              </a:rPr>
              <a:t>Variación</a:t>
            </a:r>
          </a:p>
          <a:p>
            <a:pPr algn="ctr"/>
            <a:r>
              <a:rPr lang="es-CO" dirty="0">
                <a:solidFill>
                  <a:srgbClr val="ED1C24"/>
                </a:solidFill>
                <a:latin typeface="Champagne &amp; Limousines" panose="020B0702020202020504" pitchFamily="34" charset="0"/>
                <a:ea typeface="Champagne &amp; Limousines" panose="020B0702020202020504" pitchFamily="34" charset="0"/>
              </a:rPr>
              <a:t>-16%</a:t>
            </a:r>
          </a:p>
        </p:txBody>
      </p:sp>
    </p:spTree>
    <p:extLst>
      <p:ext uri="{BB962C8B-B14F-4D97-AF65-F5344CB8AC3E}">
        <p14:creationId xmlns:p14="http://schemas.microsoft.com/office/powerpoint/2010/main" val="1656765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483905"/>
            <a:ext cx="6504692" cy="923330"/>
          </a:xfrm>
          <a:prstGeom prst="rect">
            <a:avLst/>
          </a:prstGeom>
          <a:noFill/>
        </p:spPr>
        <p:txBody>
          <a:bodyPr wrap="square" rtlCol="0">
            <a:spAutoFit/>
          </a:bodyPr>
          <a:lstStyle/>
          <a:p>
            <a:r>
              <a:rPr lang="es-CO" sz="5400" dirty="0">
                <a:ln>
                  <a:solidFill>
                    <a:schemeClr val="tx1"/>
                  </a:solidFill>
                </a:ln>
                <a:latin typeface="Champagne &amp; Limousines" panose="020B0702020202020504" pitchFamily="34" charset="0"/>
                <a:ea typeface="Champagne &amp; Limousines" panose="020B0702020202020504" pitchFamily="34" charset="0"/>
              </a:rPr>
              <a:t>Promocionales y Rifas</a:t>
            </a:r>
          </a:p>
        </p:txBody>
      </p:sp>
      <p:pic>
        <p:nvPicPr>
          <p:cNvPr id="4" name="Imagen 3"/>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graphicFrame>
        <p:nvGraphicFramePr>
          <p:cNvPr id="6" name="Gráfico 5"/>
          <p:cNvGraphicFramePr/>
          <p:nvPr>
            <p:extLst>
              <p:ext uri="{D42A27DB-BD31-4B8C-83A1-F6EECF244321}">
                <p14:modId xmlns:p14="http://schemas.microsoft.com/office/powerpoint/2010/main" val="1371830153"/>
              </p:ext>
            </p:extLst>
          </p:nvPr>
        </p:nvGraphicFramePr>
        <p:xfrm>
          <a:off x="524555" y="2372810"/>
          <a:ext cx="10980680" cy="3264061"/>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p:cNvSpPr txBox="1"/>
          <p:nvPr/>
        </p:nvSpPr>
        <p:spPr>
          <a:xfrm>
            <a:off x="8026558" y="5704076"/>
            <a:ext cx="3478677" cy="307777"/>
          </a:xfrm>
          <a:prstGeom prst="rect">
            <a:avLst/>
          </a:prstGeom>
          <a:noFill/>
        </p:spPr>
        <p:txBody>
          <a:bodyPr wrap="square" rtlCol="0">
            <a:spAutoFit/>
          </a:bodyPr>
          <a:lstStyle/>
          <a:p>
            <a:pPr algn="r"/>
            <a:r>
              <a:rPr lang="es-CO" sz="1400" dirty="0">
                <a:latin typeface="Champagne &amp; Limousines" panose="020B0702020202020504" pitchFamily="34" charset="0"/>
                <a:ea typeface="Champagne &amp; Limousines" panose="020B0702020202020504" pitchFamily="34" charset="0"/>
              </a:rPr>
              <a:t>Cifras expresadas en millones de pesos</a:t>
            </a:r>
          </a:p>
        </p:txBody>
      </p:sp>
    </p:spTree>
    <p:extLst>
      <p:ext uri="{BB962C8B-B14F-4D97-AF65-F5344CB8AC3E}">
        <p14:creationId xmlns:p14="http://schemas.microsoft.com/office/powerpoint/2010/main" val="10720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483905"/>
            <a:ext cx="7824206" cy="923330"/>
          </a:xfrm>
          <a:prstGeom prst="rect">
            <a:avLst/>
          </a:prstGeom>
          <a:noFill/>
        </p:spPr>
        <p:txBody>
          <a:bodyPr wrap="square" rtlCol="0">
            <a:spAutoFit/>
          </a:bodyPr>
          <a:lstStyle/>
          <a:p>
            <a:r>
              <a:rPr lang="es-CO" sz="5400" dirty="0">
                <a:ln>
                  <a:solidFill>
                    <a:schemeClr val="tx1"/>
                  </a:solidFill>
                </a:ln>
                <a:latin typeface="Champagne &amp; Limousines" panose="020B0702020202020504" pitchFamily="34" charset="0"/>
                <a:ea typeface="Champagne &amp; Limousines" panose="020B0702020202020504" pitchFamily="34" charset="0"/>
              </a:rPr>
              <a:t>Rendimientos Financieros</a:t>
            </a:r>
          </a:p>
        </p:txBody>
      </p:sp>
      <p:pic>
        <p:nvPicPr>
          <p:cNvPr id="4" name="Imagen 3"/>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sp>
        <p:nvSpPr>
          <p:cNvPr id="5" name="Rectángulo 4"/>
          <p:cNvSpPr/>
          <p:nvPr/>
        </p:nvSpPr>
        <p:spPr>
          <a:xfrm>
            <a:off x="6940684" y="2684895"/>
            <a:ext cx="4283412" cy="2639890"/>
          </a:xfrm>
          <a:prstGeom prst="rect">
            <a:avLst/>
          </a:prstGeom>
        </p:spPr>
        <p:txBody>
          <a:bodyPr wrap="square">
            <a:spAutoFit/>
          </a:bodyPr>
          <a:lstStyle/>
          <a:p>
            <a:pPr>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Este incremento es explicado principalmente por: </a:t>
            </a:r>
            <a:endParaRPr lang="es-CO" sz="1600" dirty="0">
              <a:effectLst/>
              <a:latin typeface="Lucida Bright" panose="02040602050505020304" pitchFamily="18" charset="0"/>
              <a:ea typeface="Calibri" panose="020F0502020204030204" pitchFamily="34" charset="0"/>
              <a:cs typeface="Times New Roman" panose="02020603050405020304" pitchFamily="18" charset="0"/>
            </a:endParaRPr>
          </a:p>
          <a:p>
            <a:pPr>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es-CO" sz="1600" dirty="0">
              <a:effectLst/>
              <a:latin typeface="Lucida Bright" panose="02040602050505020304" pitchFamily="18"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Arial" panose="020B0604020202020204" pitchFamily="34" charset="0"/>
              <a:buChar char="-"/>
            </a:pPr>
            <a:r>
              <a:rPr lang="es-CO" sz="1600" dirty="0">
                <a:latin typeface="Arial" panose="020B0604020202020204" pitchFamily="34" charset="0"/>
                <a:ea typeface="Calibri" panose="020F0502020204030204" pitchFamily="34" charset="0"/>
                <a:cs typeface="Times New Roman" panose="02020603050405020304" pitchFamily="18" charset="0"/>
              </a:rPr>
              <a:t>T</a:t>
            </a:r>
            <a:r>
              <a:rPr lang="es-ES" sz="1600" dirty="0">
                <a:latin typeface="Arial" panose="020B0604020202020204" pitchFamily="34" charset="0"/>
                <a:ea typeface="Calibri" panose="020F0502020204030204" pitchFamily="34" charset="0"/>
                <a:cs typeface="Times New Roman" panose="02020603050405020304" pitchFamily="18" charset="0"/>
              </a:rPr>
              <a:t>asas de intereses en cuentas de ahorro.</a:t>
            </a:r>
            <a:endParaRPr lang="es-CO" sz="1600" dirty="0">
              <a:latin typeface="Cambria" panose="02040503050406030204" pitchFamily="18"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Arial" panose="020B0604020202020204" pitchFamily="34" charset="0"/>
              <a:buChar char="-"/>
            </a:pPr>
            <a:r>
              <a:rPr lang="es-ES" sz="1600" dirty="0">
                <a:latin typeface="Arial" panose="020B0604020202020204" pitchFamily="34" charset="0"/>
                <a:ea typeface="Calibri" panose="020F0502020204030204" pitchFamily="34" charset="0"/>
                <a:cs typeface="Times New Roman" panose="02020603050405020304" pitchFamily="18" charset="0"/>
              </a:rPr>
              <a:t>Vencimientos de inversiones en CDTS, generando rendimientos por de estos títulos valores.</a:t>
            </a:r>
          </a:p>
          <a:p>
            <a:pPr marL="342900" lvl="0" indent="-342900">
              <a:lnSpc>
                <a:spcPct val="115000"/>
              </a:lnSpc>
              <a:spcAft>
                <a:spcPts val="1000"/>
              </a:spcAft>
              <a:buFont typeface="Arial" panose="020B0604020202020204" pitchFamily="34" charset="0"/>
              <a:buChar char="-"/>
            </a:pPr>
            <a:r>
              <a:rPr lang="es-CO" sz="1600" dirty="0">
                <a:latin typeface="Arial" panose="020B0604020202020204" pitchFamily="34" charset="0"/>
                <a:ea typeface="Calibri" panose="020F0502020204030204" pitchFamily="34" charset="0"/>
              </a:rPr>
              <a:t>Valor de dividendos a las inversiones en el Banco popular. </a:t>
            </a:r>
            <a:endParaRPr lang="es-CO" sz="1600" dirty="0"/>
          </a:p>
        </p:txBody>
      </p:sp>
      <p:graphicFrame>
        <p:nvGraphicFramePr>
          <p:cNvPr id="6" name="Gráfico 5"/>
          <p:cNvGraphicFramePr/>
          <p:nvPr>
            <p:extLst>
              <p:ext uri="{D42A27DB-BD31-4B8C-83A1-F6EECF244321}">
                <p14:modId xmlns:p14="http://schemas.microsoft.com/office/powerpoint/2010/main" val="1259194078"/>
              </p:ext>
            </p:extLst>
          </p:nvPr>
        </p:nvGraphicFramePr>
        <p:xfrm>
          <a:off x="524556" y="2372810"/>
          <a:ext cx="5533344" cy="3264061"/>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p:cNvSpPr txBox="1"/>
          <p:nvPr/>
        </p:nvSpPr>
        <p:spPr>
          <a:xfrm>
            <a:off x="2579223" y="5636871"/>
            <a:ext cx="3478677" cy="307777"/>
          </a:xfrm>
          <a:prstGeom prst="rect">
            <a:avLst/>
          </a:prstGeom>
          <a:noFill/>
        </p:spPr>
        <p:txBody>
          <a:bodyPr wrap="square" rtlCol="0">
            <a:spAutoFit/>
          </a:bodyPr>
          <a:lstStyle/>
          <a:p>
            <a:pPr algn="r"/>
            <a:r>
              <a:rPr lang="es-CO" sz="1400" dirty="0">
                <a:latin typeface="Champagne &amp; Limousines" panose="020B0702020202020504" pitchFamily="34" charset="0"/>
                <a:ea typeface="Champagne &amp; Limousines" panose="020B0702020202020504" pitchFamily="34" charset="0"/>
              </a:rPr>
              <a:t>Cifras expresadas en millones de pesos</a:t>
            </a:r>
          </a:p>
        </p:txBody>
      </p:sp>
    </p:spTree>
    <p:extLst>
      <p:ext uri="{BB962C8B-B14F-4D97-AF65-F5344CB8AC3E}">
        <p14:creationId xmlns:p14="http://schemas.microsoft.com/office/powerpoint/2010/main" val="162673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766722"/>
            <a:ext cx="8784906" cy="646331"/>
          </a:xfrm>
          <a:prstGeom prst="rect">
            <a:avLst/>
          </a:prstGeom>
          <a:noFill/>
        </p:spPr>
        <p:txBody>
          <a:bodyPr wrap="square" rtlCol="0">
            <a:spAutoFit/>
          </a:bodyPr>
          <a:lstStyle/>
          <a:p>
            <a:r>
              <a:rPr lang="es-CO" sz="3600" dirty="0">
                <a:ln>
                  <a:solidFill>
                    <a:schemeClr val="tx1"/>
                  </a:solidFill>
                </a:ln>
                <a:latin typeface="Champagne &amp; Limousines" panose="020B0702020202020504" pitchFamily="34" charset="0"/>
                <a:ea typeface="Champagne &amp; Limousines" panose="020B0702020202020504" pitchFamily="34" charset="0"/>
              </a:rPr>
              <a:t>Gastos Administración Apuestas Permanentes </a:t>
            </a:r>
          </a:p>
        </p:txBody>
      </p:sp>
      <p:pic>
        <p:nvPicPr>
          <p:cNvPr id="4" name="Imagen 3"/>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sp>
        <p:nvSpPr>
          <p:cNvPr id="5" name="Rectángulo 4"/>
          <p:cNvSpPr/>
          <p:nvPr/>
        </p:nvSpPr>
        <p:spPr>
          <a:xfrm>
            <a:off x="6731153" y="2782646"/>
            <a:ext cx="4698023" cy="2444387"/>
          </a:xfrm>
          <a:prstGeom prst="rect">
            <a:avLst/>
          </a:prstGeom>
        </p:spPr>
        <p:txBody>
          <a:bodyPr wrap="square">
            <a:spAutoFit/>
          </a:bodyPr>
          <a:lstStyle/>
          <a:p>
            <a:pPr>
              <a:lnSpc>
                <a:spcPct val="107000"/>
              </a:lnSpc>
              <a:spcAft>
                <a:spcPts val="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Este porcentaje se debe principalmente a: </a:t>
            </a:r>
            <a:endParaRPr lang="es-CO" sz="1600" dirty="0">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0"/>
              </a:spcAft>
            </a:pPr>
            <a:b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b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El contrato de concesión tuvo una suspensión durante los meses de marzo y abril.</a:t>
            </a:r>
          </a:p>
          <a:p>
            <a:pPr>
              <a:lnSpc>
                <a:spcPct val="107000"/>
              </a:lnSpc>
              <a:spcAft>
                <a:spcPts val="0"/>
              </a:spcAft>
            </a:pPr>
            <a:b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b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Desde marzo hasta diciembre de 2020 se presentaron diferentes medidas de aislamiento o cuarentena a nivel nacional con motivo de la pandemia por el COVID19.</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6" name="Gráfico 5"/>
          <p:cNvGraphicFramePr/>
          <p:nvPr>
            <p:extLst>
              <p:ext uri="{D42A27DB-BD31-4B8C-83A1-F6EECF244321}">
                <p14:modId xmlns:p14="http://schemas.microsoft.com/office/powerpoint/2010/main" val="3437291696"/>
              </p:ext>
            </p:extLst>
          </p:nvPr>
        </p:nvGraphicFramePr>
        <p:xfrm>
          <a:off x="524556" y="2372810"/>
          <a:ext cx="5478311" cy="3264061"/>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p:cNvSpPr txBox="1"/>
          <p:nvPr/>
        </p:nvSpPr>
        <p:spPr>
          <a:xfrm>
            <a:off x="2524190" y="5634942"/>
            <a:ext cx="3478677" cy="307777"/>
          </a:xfrm>
          <a:prstGeom prst="rect">
            <a:avLst/>
          </a:prstGeom>
          <a:noFill/>
        </p:spPr>
        <p:txBody>
          <a:bodyPr wrap="square" rtlCol="0">
            <a:spAutoFit/>
          </a:bodyPr>
          <a:lstStyle/>
          <a:p>
            <a:pPr algn="r"/>
            <a:r>
              <a:rPr lang="es-CO" sz="1400" dirty="0">
                <a:latin typeface="Champagne &amp; Limousines" panose="020B0702020202020504" pitchFamily="34" charset="0"/>
                <a:ea typeface="Champagne &amp; Limousines" panose="020B0702020202020504" pitchFamily="34" charset="0"/>
              </a:rPr>
              <a:t>Cifras expresadas en millones de pesos</a:t>
            </a:r>
          </a:p>
        </p:txBody>
      </p:sp>
    </p:spTree>
    <p:extLst>
      <p:ext uri="{BB962C8B-B14F-4D97-AF65-F5344CB8AC3E}">
        <p14:creationId xmlns:p14="http://schemas.microsoft.com/office/powerpoint/2010/main" val="3050591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ángulo redondeado 10"/>
          <p:cNvSpPr/>
          <p:nvPr/>
        </p:nvSpPr>
        <p:spPr>
          <a:xfrm>
            <a:off x="3094076" y="5861037"/>
            <a:ext cx="7400260" cy="843033"/>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redondeado 9"/>
          <p:cNvSpPr/>
          <p:nvPr/>
        </p:nvSpPr>
        <p:spPr>
          <a:xfrm>
            <a:off x="1329070" y="3317462"/>
            <a:ext cx="9781953" cy="239148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218204"/>
            <a:ext cx="8784906" cy="1200329"/>
          </a:xfrm>
          <a:prstGeom prst="rect">
            <a:avLst/>
          </a:prstGeom>
          <a:noFill/>
        </p:spPr>
        <p:txBody>
          <a:bodyPr wrap="square" rtlCol="0">
            <a:spAutoFit/>
          </a:bodyPr>
          <a:lstStyle/>
          <a:p>
            <a:r>
              <a:rPr lang="es-CO" sz="3600" dirty="0">
                <a:ln>
                  <a:solidFill>
                    <a:schemeClr val="tx1"/>
                  </a:solidFill>
                </a:ln>
                <a:latin typeface="Champagne &amp; Limousines" panose="020B0702020202020504" pitchFamily="34" charset="0"/>
                <a:ea typeface="Champagne &amp; Limousines" panose="020B0702020202020504" pitchFamily="34" charset="0"/>
              </a:rPr>
              <a:t>Gastos de Administración Formularios de Apuestas Permanentes </a:t>
            </a:r>
          </a:p>
        </p:txBody>
      </p:sp>
      <p:pic>
        <p:nvPicPr>
          <p:cNvPr id="4" name="Imagen 3"/>
          <p:cNvPicPr>
            <a:picLocks noChangeAspect="1"/>
          </p:cNvPicPr>
          <p:nvPr/>
        </p:nvPicPr>
        <p:blipFill>
          <a:blip r:embed="rId3">
            <a:duotone>
              <a:prstClr val="black"/>
              <a:srgbClr val="FF0000">
                <a:tint val="45000"/>
                <a:satMod val="400000"/>
              </a:srgbClr>
            </a:duotone>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sp>
        <p:nvSpPr>
          <p:cNvPr id="5" name="Rectángulo 4"/>
          <p:cNvSpPr/>
          <p:nvPr/>
        </p:nvSpPr>
        <p:spPr>
          <a:xfrm>
            <a:off x="4423144" y="3413159"/>
            <a:ext cx="6445485" cy="2200089"/>
          </a:xfrm>
          <a:prstGeom prst="rect">
            <a:avLst/>
          </a:prstGeom>
        </p:spPr>
        <p:txBody>
          <a:bodyPr wrap="square">
            <a:spAutoFit/>
          </a:bodyPr>
          <a:lstStyle/>
          <a:p>
            <a:pPr marL="449580" algn="just">
              <a:lnSpc>
                <a:spcPct val="107000"/>
              </a:lnSpc>
              <a:spcAft>
                <a:spcPts val="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La proyección de consumo inicialmente se disminuyó por parte del Concesionario de Apuestas Permanentes o Chance.</a:t>
            </a:r>
            <a:endParaRPr lang="es-CO" sz="1600" dirty="0">
              <a:latin typeface="Arial" panose="020B0604020202020204" pitchFamily="34" charset="0"/>
              <a:ea typeface="Calibri" panose="020F0502020204030204" pitchFamily="34" charset="0"/>
              <a:cs typeface="Times New Roman" panose="02020603050405020304" pitchFamily="18" charset="0"/>
            </a:endParaRPr>
          </a:p>
          <a:p>
            <a:pPr marL="449580" algn="just">
              <a:lnSpc>
                <a:spcPct val="107000"/>
              </a:lnSpc>
              <a:spcAft>
                <a:spcPts val="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En el mes de enero solo se solicitó formularios tipo Bond.</a:t>
            </a:r>
            <a:endParaRPr lang="es-CO" sz="1600" dirty="0">
              <a:latin typeface="Arial" panose="020B0604020202020204" pitchFamily="34" charset="0"/>
              <a:ea typeface="Calibri" panose="020F0502020204030204" pitchFamily="34" charset="0"/>
              <a:cs typeface="Times New Roman" panose="02020603050405020304" pitchFamily="18" charset="0"/>
            </a:endParaRPr>
          </a:p>
          <a:p>
            <a:pPr marL="449580" algn="just">
              <a:lnSpc>
                <a:spcPct val="107000"/>
              </a:lnSpc>
              <a:spcAft>
                <a:spcPts val="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En el mes de abril no se realizó pedido por parte del concesionario con motivo de la suspensión realizada al contrato de concesión del juego de apuestas permanentes o chance.</a:t>
            </a:r>
            <a:endParaRPr lang="es-CO" sz="1600" dirty="0">
              <a:latin typeface="Arial" panose="020B0604020202020204" pitchFamily="34" charset="0"/>
              <a:ea typeface="Calibri" panose="020F0502020204030204" pitchFamily="34" charset="0"/>
              <a:cs typeface="Times New Roman" panose="02020603050405020304" pitchFamily="18" charset="0"/>
            </a:endParaRPr>
          </a:p>
          <a:p>
            <a:pPr marL="449580" algn="just">
              <a:lnSpc>
                <a:spcPct val="107000"/>
              </a:lnSpc>
              <a:spcAft>
                <a:spcPts val="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En los meses de mayo, junio y julio no se efectuó pedido de formularios tipo </a:t>
            </a:r>
            <a:r>
              <a:rPr lang="es-CO" sz="16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Isys</a:t>
            </a: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Rectángulo 5"/>
          <p:cNvSpPr/>
          <p:nvPr/>
        </p:nvSpPr>
        <p:spPr>
          <a:xfrm>
            <a:off x="793898" y="2205423"/>
            <a:ext cx="10540410" cy="882742"/>
          </a:xfrm>
          <a:prstGeom prst="rect">
            <a:avLst/>
          </a:prstGeom>
        </p:spPr>
        <p:txBody>
          <a:bodyPr wrap="square">
            <a:spAutoFit/>
          </a:bodyPr>
          <a:lstStyle/>
          <a:p>
            <a:pPr algn="just">
              <a:lnSpc>
                <a:spcPct val="107000"/>
              </a:lnSpc>
              <a:spcAft>
                <a:spcPts val="0"/>
              </a:spcAft>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Este ingreso, depende de la necesidad de formularios por parte del concesionario, sin embargo, las ventas del mismo se vieron afectadas como consecuencia de la suspensión de los sorteos de las loterías tradicionales y juegos autorizados durante el 2020.</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sp>
        <p:nvSpPr>
          <p:cNvPr id="7" name="CuadroTexto 6"/>
          <p:cNvSpPr txBox="1"/>
          <p:nvPr/>
        </p:nvSpPr>
        <p:spPr>
          <a:xfrm>
            <a:off x="1719619" y="3228430"/>
            <a:ext cx="4058352" cy="1862048"/>
          </a:xfrm>
          <a:prstGeom prst="rect">
            <a:avLst/>
          </a:prstGeom>
          <a:noFill/>
        </p:spPr>
        <p:txBody>
          <a:bodyPr wrap="square" rtlCol="0">
            <a:spAutoFit/>
          </a:bodyPr>
          <a:lstStyle/>
          <a:p>
            <a:r>
              <a:rPr lang="es-CO" sz="11500" dirty="0">
                <a:solidFill>
                  <a:srgbClr val="ED1C24"/>
                </a:solidFill>
                <a:latin typeface="Champagne &amp; Limousines" panose="020B0702020202020504" pitchFamily="34" charset="0"/>
                <a:ea typeface="Champagne &amp; Limousines" panose="020B0702020202020504" pitchFamily="34" charset="0"/>
              </a:rPr>
              <a:t>56%</a:t>
            </a:r>
          </a:p>
        </p:txBody>
      </p:sp>
      <p:sp>
        <p:nvSpPr>
          <p:cNvPr id="8" name="CuadroTexto 7"/>
          <p:cNvSpPr txBox="1"/>
          <p:nvPr/>
        </p:nvSpPr>
        <p:spPr>
          <a:xfrm>
            <a:off x="1605516" y="4832232"/>
            <a:ext cx="3416595" cy="707886"/>
          </a:xfrm>
          <a:prstGeom prst="rect">
            <a:avLst/>
          </a:prstGeom>
          <a:noFill/>
        </p:spPr>
        <p:txBody>
          <a:bodyPr wrap="square" rtlCol="0">
            <a:spAutoFit/>
          </a:bodyPr>
          <a:lstStyle/>
          <a:p>
            <a:r>
              <a:rPr lang="es-CO" sz="4000" dirty="0">
                <a:solidFill>
                  <a:sysClr val="windowText" lastClr="000000"/>
                </a:solidFill>
                <a:latin typeface="Champagne &amp; Limousines" panose="020B0702020202020504" pitchFamily="34" charset="0"/>
                <a:ea typeface="Champagne &amp; Limousines" panose="020B0702020202020504" pitchFamily="34" charset="0"/>
              </a:rPr>
              <a:t>Cumplimiento</a:t>
            </a:r>
          </a:p>
        </p:txBody>
      </p:sp>
      <p:sp>
        <p:nvSpPr>
          <p:cNvPr id="9" name="Rectángulo 8"/>
          <p:cNvSpPr/>
          <p:nvPr/>
        </p:nvSpPr>
        <p:spPr>
          <a:xfrm>
            <a:off x="3094075" y="5893674"/>
            <a:ext cx="7311656" cy="783869"/>
          </a:xfrm>
          <a:prstGeom prst="rect">
            <a:avLst/>
          </a:prstGeom>
        </p:spPr>
        <p:txBody>
          <a:bodyPr wrap="square">
            <a:spAutoFit/>
          </a:bodyPr>
          <a:lstStyle/>
          <a:p>
            <a:pPr algn="ctr">
              <a:lnSpc>
                <a:spcPct val="107000"/>
              </a:lnSpc>
              <a:spcAft>
                <a:spcPts val="800"/>
              </a:spcAft>
            </a:pPr>
            <a:r>
              <a:rPr lang="es-CO" sz="1400" dirty="0">
                <a:solidFill>
                  <a:srgbClr val="000000"/>
                </a:solidFill>
                <a:latin typeface="Arial" panose="020B0604020202020204" pitchFamily="34" charset="0"/>
                <a:ea typeface="Calibri" panose="020F0502020204030204" pitchFamily="34" charset="0"/>
                <a:cs typeface="Arial" panose="020B0604020202020204" pitchFamily="34" charset="0"/>
              </a:rPr>
              <a:t>Inicialmente se reportó un cumplimiento del 39% teniendo en cuenta que en el presupuesto no está desagregado este rubro, y está incluido en venta de talonarios, ajuste que fue reportado con posterioridad al reporte de indicadores del formato CB-0404.</a:t>
            </a:r>
            <a:endParaRPr lang="es-CO" sz="14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8480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redondeado 6"/>
          <p:cNvSpPr/>
          <p:nvPr/>
        </p:nvSpPr>
        <p:spPr>
          <a:xfrm>
            <a:off x="8410354" y="4678326"/>
            <a:ext cx="1892595" cy="28948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CuadroTexto 1"/>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3" name="CuadroTexto 2"/>
          <p:cNvSpPr txBox="1"/>
          <p:nvPr/>
        </p:nvSpPr>
        <p:spPr>
          <a:xfrm>
            <a:off x="2083723" y="218204"/>
            <a:ext cx="8784906" cy="1200329"/>
          </a:xfrm>
          <a:prstGeom prst="rect">
            <a:avLst/>
          </a:prstGeom>
          <a:noFill/>
        </p:spPr>
        <p:txBody>
          <a:bodyPr wrap="square" rtlCol="0">
            <a:spAutoFit/>
          </a:bodyPr>
          <a:lstStyle/>
          <a:p>
            <a:r>
              <a:rPr lang="es-MX" sz="3600" dirty="0">
                <a:ln>
                  <a:solidFill>
                    <a:schemeClr val="tx1"/>
                  </a:solidFill>
                </a:ln>
                <a:latin typeface="Champagne &amp; Limousines" panose="020B0702020202020504" pitchFamily="34" charset="0"/>
                <a:ea typeface="Champagne &amp; Limousines" panose="020B0702020202020504" pitchFamily="34" charset="0"/>
              </a:rPr>
              <a:t>Nivel de cumplimiento de proyección Billetes de Lotería Vendidos</a:t>
            </a:r>
            <a:endParaRPr lang="es-CO" sz="36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Imagen 3"/>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graphicFrame>
        <p:nvGraphicFramePr>
          <p:cNvPr id="5" name="Tabla 4"/>
          <p:cNvGraphicFramePr>
            <a:graphicFrameLocks noGrp="1"/>
          </p:cNvGraphicFramePr>
          <p:nvPr>
            <p:extLst>
              <p:ext uri="{D42A27DB-BD31-4B8C-83A1-F6EECF244321}">
                <p14:modId xmlns:p14="http://schemas.microsoft.com/office/powerpoint/2010/main" val="2311517896"/>
              </p:ext>
            </p:extLst>
          </p:nvPr>
        </p:nvGraphicFramePr>
        <p:xfrm>
          <a:off x="4614532" y="2470158"/>
          <a:ext cx="6932427" cy="1605516"/>
        </p:xfrm>
        <a:graphic>
          <a:graphicData uri="http://schemas.openxmlformats.org/drawingml/2006/table">
            <a:tbl>
              <a:tblPr firstRow="1" firstCol="1" bandRow="1">
                <a:tableStyleId>{00A15C55-8517-42AA-B614-E9B94910E393}</a:tableStyleId>
              </a:tblPr>
              <a:tblGrid>
                <a:gridCol w="2222203">
                  <a:extLst>
                    <a:ext uri="{9D8B030D-6E8A-4147-A177-3AD203B41FA5}">
                      <a16:colId xmlns:a16="http://schemas.microsoft.com/office/drawing/2014/main" val="3603118298"/>
                    </a:ext>
                  </a:extLst>
                </a:gridCol>
                <a:gridCol w="1488558">
                  <a:extLst>
                    <a:ext uri="{9D8B030D-6E8A-4147-A177-3AD203B41FA5}">
                      <a16:colId xmlns:a16="http://schemas.microsoft.com/office/drawing/2014/main" val="448755138"/>
                    </a:ext>
                  </a:extLst>
                </a:gridCol>
                <a:gridCol w="1562986">
                  <a:extLst>
                    <a:ext uri="{9D8B030D-6E8A-4147-A177-3AD203B41FA5}">
                      <a16:colId xmlns:a16="http://schemas.microsoft.com/office/drawing/2014/main" val="3008857247"/>
                    </a:ext>
                  </a:extLst>
                </a:gridCol>
                <a:gridCol w="1658680">
                  <a:extLst>
                    <a:ext uri="{9D8B030D-6E8A-4147-A177-3AD203B41FA5}">
                      <a16:colId xmlns:a16="http://schemas.microsoft.com/office/drawing/2014/main" val="3885935168"/>
                    </a:ext>
                  </a:extLst>
                </a:gridCol>
              </a:tblGrid>
              <a:tr h="535172">
                <a:tc rowSpan="2">
                  <a:txBody>
                    <a:bodyPr/>
                    <a:lstStyle/>
                    <a:p>
                      <a:pPr algn="ctr">
                        <a:lnSpc>
                          <a:spcPct val="107000"/>
                        </a:lnSpc>
                        <a:spcAft>
                          <a:spcPts val="0"/>
                        </a:spcAft>
                      </a:pPr>
                      <a:r>
                        <a:rPr lang="es-CO" sz="1600" dirty="0">
                          <a:solidFill>
                            <a:sysClr val="windowText" lastClr="000000"/>
                          </a:solidFill>
                          <a:effectLst/>
                        </a:rPr>
                        <a:t>VENTA DE BILLETES LOTERÍA</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s-CO" sz="1600">
                          <a:solidFill>
                            <a:sysClr val="windowText" lastClr="000000"/>
                          </a:solidFill>
                          <a:effectLst/>
                        </a:rPr>
                        <a:t>VIGENCIA 2019</a:t>
                      </a:r>
                      <a:endParaRPr lang="es-CO" sz="160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s-CO"/>
                    </a:p>
                  </a:txBody>
                  <a:tcPr/>
                </a:tc>
                <a:tc rowSpan="2">
                  <a:txBody>
                    <a:bodyPr/>
                    <a:lstStyle/>
                    <a:p>
                      <a:pPr algn="ctr">
                        <a:lnSpc>
                          <a:spcPct val="107000"/>
                        </a:lnSpc>
                        <a:spcAft>
                          <a:spcPts val="0"/>
                        </a:spcAft>
                      </a:pPr>
                      <a:r>
                        <a:rPr lang="es-CO" sz="1600">
                          <a:solidFill>
                            <a:sysClr val="windowText" lastClr="000000"/>
                          </a:solidFill>
                          <a:effectLst/>
                        </a:rPr>
                        <a:t>% CUMPLIMIENTO</a:t>
                      </a:r>
                      <a:endParaRPr lang="es-CO" sz="160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85348085"/>
                  </a:ext>
                </a:extLst>
              </a:tr>
              <a:tr h="535172">
                <a:tc vMerge="1">
                  <a:txBody>
                    <a:bodyPr/>
                    <a:lstStyle/>
                    <a:p>
                      <a:endParaRPr lang="es-CO"/>
                    </a:p>
                  </a:txBody>
                  <a:tcPr/>
                </a:tc>
                <a:tc>
                  <a:txBody>
                    <a:bodyPr/>
                    <a:lstStyle/>
                    <a:p>
                      <a:pPr algn="ctr">
                        <a:lnSpc>
                          <a:spcPct val="107000"/>
                        </a:lnSpc>
                        <a:spcAft>
                          <a:spcPts val="0"/>
                        </a:spcAft>
                      </a:pPr>
                      <a:r>
                        <a:rPr lang="es-CO" sz="1600" dirty="0">
                          <a:solidFill>
                            <a:sysClr val="windowText" lastClr="000000"/>
                          </a:solidFill>
                          <a:effectLst/>
                        </a:rPr>
                        <a:t>META</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ysClr val="windowText" lastClr="000000"/>
                          </a:solidFill>
                          <a:effectLst/>
                        </a:rPr>
                        <a:t>CUMPLIMIENTO</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es-CO"/>
                    </a:p>
                  </a:txBody>
                  <a:tcPr/>
                </a:tc>
                <a:extLst>
                  <a:ext uri="{0D108BD9-81ED-4DB2-BD59-A6C34878D82A}">
                    <a16:rowId xmlns:a16="http://schemas.microsoft.com/office/drawing/2014/main" val="3812103999"/>
                  </a:ext>
                </a:extLst>
              </a:tr>
              <a:tr h="535172">
                <a:tc>
                  <a:txBody>
                    <a:bodyPr/>
                    <a:lstStyle/>
                    <a:p>
                      <a:pPr algn="r">
                        <a:lnSpc>
                          <a:spcPct val="107000"/>
                        </a:lnSpc>
                        <a:spcAft>
                          <a:spcPts val="0"/>
                        </a:spcAft>
                      </a:pPr>
                      <a:r>
                        <a:rPr lang="es-CO" sz="1600" dirty="0">
                          <a:solidFill>
                            <a:sysClr val="windowText" lastClr="000000"/>
                          </a:solidFill>
                          <a:effectLst/>
                        </a:rPr>
                        <a:t>Total acumulado</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ysClr val="windowText" lastClr="000000"/>
                          </a:solidFill>
                          <a:effectLst/>
                        </a:rPr>
                        <a:t>2.853.857</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ysClr val="windowText" lastClr="000000"/>
                          </a:solidFill>
                          <a:effectLst/>
                        </a:rPr>
                        <a:t>3.159.392</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ysClr val="windowText" lastClr="000000"/>
                          </a:solidFill>
                          <a:effectLst/>
                        </a:rPr>
                        <a:t>111%</a:t>
                      </a:r>
                      <a:endParaRPr lang="es-CO" sz="1600" dirty="0">
                        <a:solidFill>
                          <a:sysClr val="windowText" lastClr="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63827408"/>
                  </a:ext>
                </a:extLst>
              </a:tr>
            </a:tbl>
          </a:graphicData>
        </a:graphic>
      </p:graphicFrame>
      <p:sp>
        <p:nvSpPr>
          <p:cNvPr id="6" name="Rectángulo 5"/>
          <p:cNvSpPr/>
          <p:nvPr/>
        </p:nvSpPr>
        <p:spPr>
          <a:xfrm>
            <a:off x="4614531" y="4388515"/>
            <a:ext cx="6932427" cy="2123658"/>
          </a:xfrm>
          <a:prstGeom prst="rect">
            <a:avLst/>
          </a:prstGeom>
        </p:spPr>
        <p:txBody>
          <a:bodyPr wrap="square">
            <a:spAutoFit/>
          </a:bodyPr>
          <a:lstStyle/>
          <a:p>
            <a:r>
              <a:rPr lang="es-CO" sz="1600" dirty="0">
                <a:solidFill>
                  <a:srgbClr val="000000"/>
                </a:solidFill>
                <a:latin typeface="Arial" panose="020B0604020202020204" pitchFamily="34" charset="0"/>
                <a:ea typeface="Calibri" panose="020F0502020204030204" pitchFamily="34" charset="0"/>
              </a:rPr>
              <a:t>Se resalta el cumplimiento en el mes de diciembre, por las ventas del </a:t>
            </a:r>
            <a:r>
              <a:rPr lang="es-CO" sz="1600" dirty="0">
                <a:solidFill>
                  <a:srgbClr val="000000"/>
                </a:solidFill>
                <a:latin typeface="Arial" panose="020B0604020202020204" pitchFamily="34" charset="0"/>
                <a:ea typeface="Times New Roman" panose="02020603050405020304" pitchFamily="18" charset="0"/>
              </a:rPr>
              <a:t>sorteo extraordinario con unas ventas de </a:t>
            </a:r>
            <a:r>
              <a:rPr lang="es-CO" sz="2000" dirty="0">
                <a:solidFill>
                  <a:srgbClr val="FF0000"/>
                </a:solidFill>
                <a:latin typeface="Arial" panose="020B0604020202020204" pitchFamily="34" charset="0"/>
                <a:ea typeface="Times New Roman" panose="02020603050405020304" pitchFamily="18" charset="0"/>
              </a:rPr>
              <a:t>$4.135.880.000</a:t>
            </a:r>
            <a:r>
              <a:rPr lang="es-CO" sz="1600" dirty="0">
                <a:solidFill>
                  <a:srgbClr val="000000"/>
                </a:solidFill>
                <a:latin typeface="Arial" panose="020B0604020202020204" pitchFamily="34" charset="0"/>
                <a:ea typeface="Times New Roman" panose="02020603050405020304" pitchFamily="18" charset="0"/>
              </a:rPr>
              <a:t>. </a:t>
            </a:r>
          </a:p>
          <a:p>
            <a:endParaRPr lang="es-CO" sz="1600" dirty="0">
              <a:solidFill>
                <a:srgbClr val="000000"/>
              </a:solidFill>
              <a:latin typeface="Arial" panose="020B0604020202020204" pitchFamily="34" charset="0"/>
              <a:ea typeface="Times New Roman" panose="02020603050405020304" pitchFamily="18" charset="0"/>
            </a:endParaRPr>
          </a:p>
          <a:p>
            <a:r>
              <a:rPr lang="es-CO" sz="1600" dirty="0">
                <a:solidFill>
                  <a:srgbClr val="000000"/>
                </a:solidFill>
                <a:latin typeface="Arial" panose="020B0604020202020204" pitchFamily="34" charset="0"/>
                <a:ea typeface="Times New Roman" panose="02020603050405020304" pitchFamily="18" charset="0"/>
              </a:rPr>
              <a:t>- Se realizó el incentivo para distribuidores denominado </a:t>
            </a:r>
            <a:r>
              <a:rPr lang="es-CO" sz="1600" dirty="0">
                <a:latin typeface="Arial" panose="020B0604020202020204" pitchFamily="34" charset="0"/>
                <a:ea typeface="Times New Roman" panose="02020603050405020304" pitchFamily="18" charset="0"/>
              </a:rPr>
              <a:t>Subiendo el Nivel</a:t>
            </a:r>
            <a:r>
              <a:rPr lang="es-CO" sz="1600" dirty="0">
                <a:solidFill>
                  <a:srgbClr val="000000"/>
                </a:solidFill>
                <a:latin typeface="Arial" panose="020B0604020202020204" pitchFamily="34" charset="0"/>
                <a:ea typeface="Times New Roman" panose="02020603050405020304" pitchFamily="18" charset="0"/>
              </a:rPr>
              <a:t>. </a:t>
            </a:r>
          </a:p>
          <a:p>
            <a:endParaRPr lang="es-CO" sz="1600" dirty="0">
              <a:solidFill>
                <a:srgbClr val="000000"/>
              </a:solidFill>
              <a:latin typeface="Arial" panose="020B0604020202020204" pitchFamily="34" charset="0"/>
              <a:ea typeface="Times New Roman" panose="02020603050405020304" pitchFamily="18" charset="0"/>
            </a:endParaRPr>
          </a:p>
          <a:p>
            <a:r>
              <a:rPr lang="es-CO" sz="1600" dirty="0">
                <a:solidFill>
                  <a:srgbClr val="000000"/>
                </a:solidFill>
                <a:latin typeface="Arial" panose="020B0604020202020204" pitchFamily="34" charset="0"/>
                <a:ea typeface="Times New Roman" panose="02020603050405020304" pitchFamily="18" charset="0"/>
              </a:rPr>
              <a:t>- Se realizó La Ñapa Digital No. 6 </a:t>
            </a:r>
          </a:p>
          <a:p>
            <a:endParaRPr lang="es-CO" sz="1600" dirty="0">
              <a:solidFill>
                <a:srgbClr val="000000"/>
              </a:solidFill>
              <a:latin typeface="Arial" panose="020B0604020202020204" pitchFamily="34" charset="0"/>
              <a:ea typeface="Times New Roman" panose="02020603050405020304" pitchFamily="18" charset="0"/>
            </a:endParaRPr>
          </a:p>
          <a:p>
            <a:r>
              <a:rPr lang="es-CO" sz="1600" dirty="0">
                <a:solidFill>
                  <a:srgbClr val="000000"/>
                </a:solidFill>
                <a:latin typeface="Arial" panose="020B0604020202020204" pitchFamily="34" charset="0"/>
                <a:ea typeface="Times New Roman" panose="02020603050405020304" pitchFamily="18" charset="0"/>
              </a:rPr>
              <a:t>- Para el sorteo 2569 se entregaron bonos lotero por $500</a:t>
            </a:r>
            <a:endParaRPr lang="es-CO" sz="1600" dirty="0"/>
          </a:p>
        </p:txBody>
      </p:sp>
    </p:spTree>
    <p:extLst>
      <p:ext uri="{BB962C8B-B14F-4D97-AF65-F5344CB8AC3E}">
        <p14:creationId xmlns:p14="http://schemas.microsoft.com/office/powerpoint/2010/main" val="664760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083723" y="1413053"/>
            <a:ext cx="373834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1 FINANCIERO</a:t>
            </a:r>
          </a:p>
        </p:txBody>
      </p:sp>
      <p:sp>
        <p:nvSpPr>
          <p:cNvPr id="6" name="CuadroTexto 5"/>
          <p:cNvSpPr txBox="1"/>
          <p:nvPr/>
        </p:nvSpPr>
        <p:spPr>
          <a:xfrm>
            <a:off x="2083723" y="705167"/>
            <a:ext cx="8889077" cy="707886"/>
          </a:xfrm>
          <a:prstGeom prst="rect">
            <a:avLst/>
          </a:prstGeom>
          <a:noFill/>
        </p:spPr>
        <p:txBody>
          <a:bodyPr wrap="square" rtlCol="0">
            <a:spAutoFit/>
          </a:bodyPr>
          <a:lstStyle/>
          <a:p>
            <a:r>
              <a:rPr lang="es-CO" sz="4000" dirty="0">
                <a:ln>
                  <a:solidFill>
                    <a:schemeClr val="tx1"/>
                  </a:solidFill>
                </a:ln>
                <a:latin typeface="Champagne &amp; Limousines" panose="020B0702020202020504" pitchFamily="34" charset="0"/>
                <a:ea typeface="Champagne &amp; Limousines" panose="020B0702020202020504" pitchFamily="34" charset="0"/>
              </a:rPr>
              <a:t>FACTIBILIDAD DE NUEVOS PRODUCTOS</a:t>
            </a:r>
          </a:p>
        </p:txBody>
      </p:sp>
      <p:pic>
        <p:nvPicPr>
          <p:cNvPr id="7" name="Imagen 6"/>
          <p:cNvPicPr>
            <a:picLocks noChangeAspect="1"/>
          </p:cNvPicPr>
          <p:nvPr/>
        </p:nvPicPr>
        <p:blipFill>
          <a:blip r:embed="rId2">
            <a:duotone>
              <a:prstClr val="black"/>
              <a:srgbClr val="FF0000">
                <a:tint val="45000"/>
                <a:satMod val="400000"/>
              </a:srgbClr>
            </a:duotone>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69050" y="749759"/>
            <a:ext cx="1744946" cy="1186563"/>
          </a:xfrm>
          <a:prstGeom prst="rect">
            <a:avLst/>
          </a:prstGeom>
        </p:spPr>
      </p:pic>
      <p:sp>
        <p:nvSpPr>
          <p:cNvPr id="8" name="Rectángulo 7"/>
          <p:cNvSpPr/>
          <p:nvPr/>
        </p:nvSpPr>
        <p:spPr>
          <a:xfrm>
            <a:off x="5822064" y="3082175"/>
            <a:ext cx="4743246" cy="1351267"/>
          </a:xfrm>
          <a:prstGeom prst="rect">
            <a:avLst/>
          </a:prstGeom>
        </p:spPr>
        <p:txBody>
          <a:bodyPr wrap="square">
            <a:spAutoFit/>
          </a:bodyPr>
          <a:lstStyle/>
          <a:p>
            <a:pPr algn="just">
              <a:lnSpc>
                <a:spcPct val="107000"/>
              </a:lnSpc>
              <a:spcAft>
                <a:spcPts val="800"/>
              </a:spcAft>
            </a:pPr>
            <a:r>
              <a:rPr lang="es-CO" dirty="0">
                <a:solidFill>
                  <a:srgbClr val="000000"/>
                </a:solidFill>
                <a:latin typeface="Arial" panose="020B0604020202020204" pitchFamily="34" charset="0"/>
                <a:ea typeface="Calibri" panose="020F0502020204030204" pitchFamily="34" charset="0"/>
                <a:cs typeface="Arial" panose="020B0604020202020204" pitchFamily="34" charset="0"/>
              </a:rPr>
              <a:t>Se realizó el estudio de factibilidad para el</a:t>
            </a:r>
          </a:p>
          <a:p>
            <a:pPr algn="just">
              <a:lnSpc>
                <a:spcPct val="107000"/>
              </a:lnSpc>
              <a:spcAft>
                <a:spcPts val="800"/>
              </a:spcAft>
            </a:pPr>
            <a:r>
              <a:rPr lang="es-CO" sz="2800" b="1" dirty="0">
                <a:solidFill>
                  <a:srgbClr val="ED1C24"/>
                </a:solidFill>
                <a:latin typeface="Arial" panose="020B0604020202020204" pitchFamily="34" charset="0"/>
                <a:ea typeface="Calibri" panose="020F0502020204030204" pitchFamily="34" charset="0"/>
                <a:cs typeface="Arial" panose="020B0604020202020204" pitchFamily="34" charset="0"/>
              </a:rPr>
              <a:t>SORTEO REDISTRIBUIDO </a:t>
            </a:r>
          </a:p>
          <a:p>
            <a:pPr algn="just">
              <a:lnSpc>
                <a:spcPct val="107000"/>
              </a:lnSpc>
              <a:spcAft>
                <a:spcPts val="800"/>
              </a:spcAft>
            </a:pPr>
            <a:r>
              <a:rPr lang="es-CO" dirty="0">
                <a:solidFill>
                  <a:srgbClr val="000000"/>
                </a:solidFill>
                <a:latin typeface="Arial" panose="020B0604020202020204" pitchFamily="34" charset="0"/>
                <a:ea typeface="Calibri" panose="020F0502020204030204" pitchFamily="34" charset="0"/>
                <a:cs typeface="Arial" panose="020B0604020202020204" pitchFamily="34" charset="0"/>
              </a:rPr>
              <a:t>en el mes de junio de 2020.</a:t>
            </a:r>
            <a:endParaRPr lang="es-CO" dirty="0">
              <a:latin typeface="Arial" panose="020B0604020202020204" pitchFamily="34" charset="0"/>
              <a:ea typeface="Calibri" panose="020F0502020204030204" pitchFamily="34" charset="0"/>
              <a:cs typeface="Times New Roman" panose="02020603050405020304" pitchFamily="18" charset="0"/>
            </a:endParaRPr>
          </a:p>
        </p:txBody>
      </p:sp>
      <p:sp>
        <p:nvSpPr>
          <p:cNvPr id="9" name="Rectángulo 8"/>
          <p:cNvSpPr/>
          <p:nvPr/>
        </p:nvSpPr>
        <p:spPr>
          <a:xfrm>
            <a:off x="5822064" y="4805057"/>
            <a:ext cx="4744540" cy="553357"/>
          </a:xfrm>
          <a:prstGeom prst="rect">
            <a:avLst/>
          </a:prstGeom>
        </p:spPr>
        <p:txBody>
          <a:bodyPr wrap="square">
            <a:spAutoFit/>
          </a:bodyPr>
          <a:lstStyle/>
          <a:p>
            <a:pPr algn="just">
              <a:lnSpc>
                <a:spcPct val="107000"/>
              </a:lnSpc>
              <a:spcAft>
                <a:spcPts val="800"/>
              </a:spcAft>
            </a:pPr>
            <a:r>
              <a:rPr lang="es-CO" sz="1400" dirty="0">
                <a:solidFill>
                  <a:srgbClr val="000000"/>
                </a:solidFill>
                <a:latin typeface="Arial" panose="020B0604020202020204" pitchFamily="34" charset="0"/>
                <a:ea typeface="Calibri" panose="020F0502020204030204" pitchFamily="34" charset="0"/>
                <a:cs typeface="Arial" panose="020B0604020202020204" pitchFamily="34" charset="0"/>
              </a:rPr>
              <a:t>Aprobado mediante acuerdo de Junta Directiva No. 003 del 19 de mayo de 2020.</a:t>
            </a:r>
            <a:endParaRPr lang="es-CO" sz="1400" dirty="0">
              <a:latin typeface="Arial" panose="020B0604020202020204" pitchFamily="34" charset="0"/>
              <a:ea typeface="Calibri" panose="020F0502020204030204" pitchFamily="34" charset="0"/>
              <a:cs typeface="Times New Roman" panose="02020603050405020304" pitchFamily="18" charset="0"/>
            </a:endParaRPr>
          </a:p>
        </p:txBody>
      </p:sp>
      <p:pic>
        <p:nvPicPr>
          <p:cNvPr id="13" name="Imagen 12"/>
          <p:cNvPicPr>
            <a:picLocks noChangeAspect="1"/>
          </p:cNvPicPr>
          <p:nvPr/>
        </p:nvPicPr>
        <p:blipFill rotWithShape="1">
          <a:blip r:embed="rId4"/>
          <a:srcRect l="17564" t="19630" r="43461" b="11995"/>
          <a:stretch/>
        </p:blipFill>
        <p:spPr>
          <a:xfrm>
            <a:off x="1172306" y="2489567"/>
            <a:ext cx="3352801" cy="3308685"/>
          </a:xfrm>
          <a:prstGeom prst="rect">
            <a:avLst/>
          </a:prstGeom>
        </p:spPr>
      </p:pic>
    </p:spTree>
    <p:extLst>
      <p:ext uri="{BB962C8B-B14F-4D97-AF65-F5344CB8AC3E}">
        <p14:creationId xmlns:p14="http://schemas.microsoft.com/office/powerpoint/2010/main" val="207441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2419109" y="3316146"/>
            <a:ext cx="8160152" cy="2123658"/>
          </a:xfrm>
          <a:prstGeom prst="rect">
            <a:avLst/>
          </a:prstGeom>
          <a:noFill/>
        </p:spPr>
        <p:txBody>
          <a:bodyPr wrap="square" rtlCol="0">
            <a:spAutoFit/>
          </a:bodyPr>
          <a:lstStyle/>
          <a:p>
            <a:pPr algn="r"/>
            <a:r>
              <a:rPr lang="es-CO" sz="66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CLIENTE Y</a:t>
            </a:r>
          </a:p>
          <a:p>
            <a:pPr algn="r"/>
            <a:r>
              <a:rPr lang="es-CO" sz="66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 MERCADO </a:t>
            </a:r>
          </a:p>
        </p:txBody>
      </p:sp>
      <p:sp>
        <p:nvSpPr>
          <p:cNvPr id="3" name="CuadroTexto 2"/>
          <p:cNvSpPr txBox="1"/>
          <p:nvPr/>
        </p:nvSpPr>
        <p:spPr>
          <a:xfrm>
            <a:off x="7674297" y="2581567"/>
            <a:ext cx="2904964" cy="923330"/>
          </a:xfrm>
          <a:prstGeom prst="rect">
            <a:avLst/>
          </a:prstGeom>
          <a:noFill/>
        </p:spPr>
        <p:txBody>
          <a:bodyPr wrap="square" rtlCol="0">
            <a:spAutoFit/>
          </a:bodyPr>
          <a:lstStyle/>
          <a:p>
            <a:pPr algn="r"/>
            <a:r>
              <a:rPr lang="es-CO" sz="5400" dirty="0">
                <a:solidFill>
                  <a:srgbClr val="FDC100"/>
                </a:solidFill>
                <a:latin typeface="Champagne &amp; Limousines" panose="020B0702020202020504" pitchFamily="34" charset="0"/>
                <a:ea typeface="Champagne &amp; Limousines" panose="020B0702020202020504" pitchFamily="34" charset="0"/>
              </a:rPr>
              <a:t>Eje N° 2</a:t>
            </a:r>
          </a:p>
        </p:txBody>
      </p:sp>
      <p:pic>
        <p:nvPicPr>
          <p:cNvPr id="3074" name="Picture 2" descr="Mercadeo en el Diseño Web | Interficto SEO"/>
          <p:cNvPicPr>
            <a:picLocks noChangeAspect="1" noChangeArrowheads="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27969" t="19487" r="29466" b="31950"/>
          <a:stretch/>
        </p:blipFill>
        <p:spPr bwMode="auto">
          <a:xfrm>
            <a:off x="3391664" y="2904949"/>
            <a:ext cx="2951544" cy="2534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599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atención de llamadas</a:t>
            </a:r>
            <a:endParaRPr lang="es-CO" sz="40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5" name="Picture 2" descr="Mercadeo en el Diseño Web | Interficto SEO"/>
          <p:cNvPicPr>
            <a:picLocks noChangeAspect="1" noChangeArrowheads="1"/>
          </p:cNvPicPr>
          <p:nvPr/>
        </p:nvPicPr>
        <p:blipFill rotWithShape="1">
          <a:blip r:embed="rId3">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a 8"/>
          <p:cNvGraphicFramePr>
            <a:graphicFrameLocks noGrp="1"/>
          </p:cNvGraphicFramePr>
          <p:nvPr>
            <p:extLst>
              <p:ext uri="{D42A27DB-BD31-4B8C-83A1-F6EECF244321}">
                <p14:modId xmlns:p14="http://schemas.microsoft.com/office/powerpoint/2010/main" val="1213872942"/>
              </p:ext>
            </p:extLst>
          </p:nvPr>
        </p:nvGraphicFramePr>
        <p:xfrm>
          <a:off x="754355" y="2120936"/>
          <a:ext cx="10637520" cy="3633745"/>
        </p:xfrm>
        <a:graphic>
          <a:graphicData uri="http://schemas.openxmlformats.org/drawingml/2006/table">
            <a:tbl>
              <a:tblPr firstRow="1" bandRow="1">
                <a:tableStyleId>{F5AB1C69-6EDB-4FF4-983F-18BD219EF322}</a:tableStyleId>
              </a:tblPr>
              <a:tblGrid>
                <a:gridCol w="1167225">
                  <a:extLst>
                    <a:ext uri="{9D8B030D-6E8A-4147-A177-3AD203B41FA5}">
                      <a16:colId xmlns:a16="http://schemas.microsoft.com/office/drawing/2014/main" val="2183668108"/>
                    </a:ext>
                  </a:extLst>
                </a:gridCol>
                <a:gridCol w="1052255">
                  <a:extLst>
                    <a:ext uri="{9D8B030D-6E8A-4147-A177-3AD203B41FA5}">
                      <a16:colId xmlns:a16="http://schemas.microsoft.com/office/drawing/2014/main" val="4259547176"/>
                    </a:ext>
                  </a:extLst>
                </a:gridCol>
                <a:gridCol w="1052255">
                  <a:extLst>
                    <a:ext uri="{9D8B030D-6E8A-4147-A177-3AD203B41FA5}">
                      <a16:colId xmlns:a16="http://schemas.microsoft.com/office/drawing/2014/main" val="1267028389"/>
                    </a:ext>
                  </a:extLst>
                </a:gridCol>
                <a:gridCol w="1052255">
                  <a:extLst>
                    <a:ext uri="{9D8B030D-6E8A-4147-A177-3AD203B41FA5}">
                      <a16:colId xmlns:a16="http://schemas.microsoft.com/office/drawing/2014/main" val="1414856274"/>
                    </a:ext>
                  </a:extLst>
                </a:gridCol>
                <a:gridCol w="1052255">
                  <a:extLst>
                    <a:ext uri="{9D8B030D-6E8A-4147-A177-3AD203B41FA5}">
                      <a16:colId xmlns:a16="http://schemas.microsoft.com/office/drawing/2014/main" val="238776962"/>
                    </a:ext>
                  </a:extLst>
                </a:gridCol>
                <a:gridCol w="1052255">
                  <a:extLst>
                    <a:ext uri="{9D8B030D-6E8A-4147-A177-3AD203B41FA5}">
                      <a16:colId xmlns:a16="http://schemas.microsoft.com/office/drawing/2014/main" val="1913331067"/>
                    </a:ext>
                  </a:extLst>
                </a:gridCol>
                <a:gridCol w="1052255">
                  <a:extLst>
                    <a:ext uri="{9D8B030D-6E8A-4147-A177-3AD203B41FA5}">
                      <a16:colId xmlns:a16="http://schemas.microsoft.com/office/drawing/2014/main" val="1580009310"/>
                    </a:ext>
                  </a:extLst>
                </a:gridCol>
                <a:gridCol w="1052255">
                  <a:extLst>
                    <a:ext uri="{9D8B030D-6E8A-4147-A177-3AD203B41FA5}">
                      <a16:colId xmlns:a16="http://schemas.microsoft.com/office/drawing/2014/main" val="2231839385"/>
                    </a:ext>
                  </a:extLst>
                </a:gridCol>
                <a:gridCol w="1052255">
                  <a:extLst>
                    <a:ext uri="{9D8B030D-6E8A-4147-A177-3AD203B41FA5}">
                      <a16:colId xmlns:a16="http://schemas.microsoft.com/office/drawing/2014/main" val="713085102"/>
                    </a:ext>
                  </a:extLst>
                </a:gridCol>
                <a:gridCol w="1052255">
                  <a:extLst>
                    <a:ext uri="{9D8B030D-6E8A-4147-A177-3AD203B41FA5}">
                      <a16:colId xmlns:a16="http://schemas.microsoft.com/office/drawing/2014/main" val="3167833900"/>
                    </a:ext>
                  </a:extLst>
                </a:gridCol>
              </a:tblGrid>
              <a:tr h="479672">
                <a:tc>
                  <a:txBody>
                    <a:bodyPr/>
                    <a:lstStyle/>
                    <a:p>
                      <a:pPr algn="ctr"/>
                      <a:r>
                        <a:rPr lang="es-CO" sz="1400" dirty="0"/>
                        <a:t>MES</a:t>
                      </a:r>
                    </a:p>
                  </a:txBody>
                  <a:tcPr anchor="ctr"/>
                </a:tc>
                <a:tc>
                  <a:txBody>
                    <a:bodyPr/>
                    <a:lstStyle/>
                    <a:p>
                      <a:pPr algn="ctr"/>
                      <a:r>
                        <a:rPr lang="es-CO" sz="1400" dirty="0"/>
                        <a:t>ATENCIÓN AL CLIENTE</a:t>
                      </a:r>
                    </a:p>
                  </a:txBody>
                  <a:tcPr anchor="ctr"/>
                </a:tc>
                <a:tc>
                  <a:txBody>
                    <a:bodyPr/>
                    <a:lstStyle/>
                    <a:p>
                      <a:pPr algn="ctr"/>
                      <a:r>
                        <a:rPr lang="es-CO" sz="1400" dirty="0"/>
                        <a:t>APUESTAS</a:t>
                      </a:r>
                    </a:p>
                  </a:txBody>
                  <a:tcPr anchor="ctr"/>
                </a:tc>
                <a:tc>
                  <a:txBody>
                    <a:bodyPr/>
                    <a:lstStyle/>
                    <a:p>
                      <a:pPr algn="ctr"/>
                      <a:r>
                        <a:rPr lang="es-CO" sz="1400" dirty="0"/>
                        <a:t>LOTERÍA</a:t>
                      </a:r>
                    </a:p>
                  </a:txBody>
                  <a:tcPr anchor="ctr"/>
                </a:tc>
                <a:tc>
                  <a:txBody>
                    <a:bodyPr/>
                    <a:lstStyle/>
                    <a:p>
                      <a:pPr algn="ctr"/>
                      <a:r>
                        <a:rPr lang="es-CO" sz="1400" dirty="0"/>
                        <a:t>COMUNICACIONES</a:t>
                      </a:r>
                    </a:p>
                  </a:txBody>
                  <a:tcPr anchor="ctr"/>
                </a:tc>
                <a:tc>
                  <a:txBody>
                    <a:bodyPr/>
                    <a:lstStyle/>
                    <a:p>
                      <a:pPr algn="ctr"/>
                      <a:r>
                        <a:rPr lang="es-CO" sz="1400" dirty="0"/>
                        <a:t>CARTERA</a:t>
                      </a:r>
                    </a:p>
                  </a:txBody>
                  <a:tcPr anchor="ctr"/>
                </a:tc>
                <a:tc>
                  <a:txBody>
                    <a:bodyPr/>
                    <a:lstStyle/>
                    <a:p>
                      <a:pPr algn="ctr"/>
                      <a:r>
                        <a:rPr lang="es-CO" sz="1400" dirty="0"/>
                        <a:t>TESORERÍA</a:t>
                      </a:r>
                    </a:p>
                  </a:txBody>
                  <a:tcPr anchor="ctr"/>
                </a:tc>
                <a:tc>
                  <a:txBody>
                    <a:bodyPr/>
                    <a:lstStyle/>
                    <a:p>
                      <a:pPr algn="ctr"/>
                      <a:r>
                        <a:rPr lang="es-CO" sz="1400" dirty="0"/>
                        <a:t>SISTEMAS</a:t>
                      </a:r>
                    </a:p>
                  </a:txBody>
                  <a:tcPr anchor="ctr"/>
                </a:tc>
                <a:tc>
                  <a:txBody>
                    <a:bodyPr/>
                    <a:lstStyle/>
                    <a:p>
                      <a:pPr algn="ctr"/>
                      <a:r>
                        <a:rPr lang="es-CO" sz="1400" dirty="0"/>
                        <a:t>RECEPCIÓN</a:t>
                      </a:r>
                    </a:p>
                  </a:txBody>
                  <a:tcPr anchor="ctr"/>
                </a:tc>
                <a:tc>
                  <a:txBody>
                    <a:bodyPr/>
                    <a:lstStyle/>
                    <a:p>
                      <a:pPr algn="ctr"/>
                      <a:r>
                        <a:rPr lang="es-CO" sz="1400" dirty="0"/>
                        <a:t>NIVEL DE ATENCIÓN</a:t>
                      </a:r>
                    </a:p>
                  </a:txBody>
                  <a:tcPr anchor="ctr"/>
                </a:tc>
                <a:extLst>
                  <a:ext uri="{0D108BD9-81ED-4DB2-BD59-A6C34878D82A}">
                    <a16:rowId xmlns:a16="http://schemas.microsoft.com/office/drawing/2014/main" val="1297404053"/>
                  </a:ext>
                </a:extLst>
              </a:tr>
              <a:tr h="293221">
                <a:tc>
                  <a:txBody>
                    <a:bodyPr/>
                    <a:lstStyle/>
                    <a:p>
                      <a:pPr algn="ctr"/>
                      <a:r>
                        <a:rPr lang="es-CO" sz="1400" dirty="0"/>
                        <a:t>ENERO</a:t>
                      </a:r>
                    </a:p>
                  </a:txBody>
                  <a:tcPr anchor="ctr"/>
                </a:tc>
                <a:tc>
                  <a:txBody>
                    <a:bodyPr/>
                    <a:lstStyle/>
                    <a:p>
                      <a:pPr algn="ctr"/>
                      <a:r>
                        <a:rPr lang="es-CO" sz="1400" dirty="0">
                          <a:solidFill>
                            <a:schemeClr val="bg1"/>
                          </a:solidFill>
                        </a:rPr>
                        <a:t>19%</a:t>
                      </a:r>
                    </a:p>
                  </a:txBody>
                  <a:tcPr anchor="ctr">
                    <a:solidFill>
                      <a:srgbClr val="C00000"/>
                    </a:solidFill>
                  </a:tcPr>
                </a:tc>
                <a:tc>
                  <a:txBody>
                    <a:bodyPr/>
                    <a:lstStyle/>
                    <a:p>
                      <a:pPr algn="ctr"/>
                      <a:r>
                        <a:rPr lang="es-CO" sz="1400" dirty="0">
                          <a:solidFill>
                            <a:schemeClr val="bg1"/>
                          </a:solidFill>
                        </a:rPr>
                        <a:t>62%</a:t>
                      </a:r>
                    </a:p>
                  </a:txBody>
                  <a:tcPr anchor="ctr">
                    <a:solidFill>
                      <a:srgbClr val="C00000"/>
                    </a:solidFill>
                  </a:tcPr>
                </a:tc>
                <a:tc>
                  <a:txBody>
                    <a:bodyPr/>
                    <a:lstStyle/>
                    <a:p>
                      <a:pPr algn="ctr"/>
                      <a:r>
                        <a:rPr lang="es-CO" sz="1400" dirty="0">
                          <a:solidFill>
                            <a:schemeClr val="bg1"/>
                          </a:solidFill>
                        </a:rPr>
                        <a:t>51%</a:t>
                      </a:r>
                    </a:p>
                  </a:txBody>
                  <a:tcPr anchor="ctr">
                    <a:solidFill>
                      <a:srgbClr val="C00000"/>
                    </a:solidFill>
                  </a:tcPr>
                </a:tc>
                <a:tc>
                  <a:txBody>
                    <a:bodyPr/>
                    <a:lstStyle/>
                    <a:p>
                      <a:pPr algn="ctr"/>
                      <a:r>
                        <a:rPr lang="es-CO" sz="1400" dirty="0">
                          <a:solidFill>
                            <a:schemeClr val="bg1"/>
                          </a:solidFill>
                        </a:rPr>
                        <a:t>43%</a:t>
                      </a:r>
                    </a:p>
                  </a:txBody>
                  <a:tcPr anchor="ctr">
                    <a:solidFill>
                      <a:srgbClr val="C00000"/>
                    </a:solidFill>
                  </a:tcPr>
                </a:tc>
                <a:tc>
                  <a:txBody>
                    <a:bodyPr/>
                    <a:lstStyle/>
                    <a:p>
                      <a:pPr algn="ctr"/>
                      <a:r>
                        <a:rPr lang="es-CO" sz="1400" dirty="0">
                          <a:solidFill>
                            <a:schemeClr val="bg1"/>
                          </a:solidFill>
                        </a:rPr>
                        <a:t>47%</a:t>
                      </a:r>
                    </a:p>
                  </a:txBody>
                  <a:tcPr anchor="ctr">
                    <a:solidFill>
                      <a:srgbClr val="C00000"/>
                    </a:solidFill>
                  </a:tcPr>
                </a:tc>
                <a:tc>
                  <a:txBody>
                    <a:bodyPr/>
                    <a:lstStyle/>
                    <a:p>
                      <a:pPr algn="ctr"/>
                      <a:r>
                        <a:rPr lang="es-CO" sz="1400" dirty="0">
                          <a:solidFill>
                            <a:schemeClr val="bg1"/>
                          </a:solidFill>
                        </a:rPr>
                        <a:t>62%</a:t>
                      </a:r>
                    </a:p>
                  </a:txBody>
                  <a:tcPr anchor="ctr">
                    <a:solidFill>
                      <a:srgbClr val="C00000"/>
                    </a:solidFill>
                  </a:tcPr>
                </a:tc>
                <a:tc>
                  <a:txBody>
                    <a:bodyPr/>
                    <a:lstStyle/>
                    <a:p>
                      <a:pPr algn="ctr"/>
                      <a:r>
                        <a:rPr lang="es-CO" sz="1400" dirty="0"/>
                        <a:t>71%</a:t>
                      </a:r>
                    </a:p>
                  </a:txBody>
                  <a:tcPr anchor="ctr">
                    <a:solidFill>
                      <a:schemeClr val="accent4"/>
                    </a:solidFill>
                  </a:tcPr>
                </a:tc>
                <a:tc>
                  <a:txBody>
                    <a:bodyPr/>
                    <a:lstStyle/>
                    <a:p>
                      <a:pPr algn="ctr"/>
                      <a:r>
                        <a:rPr lang="es-CO" sz="1400" dirty="0"/>
                        <a:t>84%</a:t>
                      </a:r>
                    </a:p>
                  </a:txBody>
                  <a:tcPr anchor="ctr">
                    <a:solidFill>
                      <a:schemeClr val="accent6"/>
                    </a:solidFill>
                  </a:tcPr>
                </a:tc>
                <a:tc>
                  <a:txBody>
                    <a:bodyPr/>
                    <a:lstStyle/>
                    <a:p>
                      <a:pPr algn="ctr"/>
                      <a:r>
                        <a:rPr lang="es-CO" sz="1400" dirty="0">
                          <a:solidFill>
                            <a:schemeClr val="bg1"/>
                          </a:solidFill>
                        </a:rPr>
                        <a:t>55%</a:t>
                      </a:r>
                    </a:p>
                  </a:txBody>
                  <a:tcPr anchor="ctr">
                    <a:solidFill>
                      <a:srgbClr val="C00000"/>
                    </a:solidFill>
                  </a:tcPr>
                </a:tc>
                <a:extLst>
                  <a:ext uri="{0D108BD9-81ED-4DB2-BD59-A6C34878D82A}">
                    <a16:rowId xmlns:a16="http://schemas.microsoft.com/office/drawing/2014/main" val="3919546534"/>
                  </a:ext>
                </a:extLst>
              </a:tr>
              <a:tr h="293221">
                <a:tc>
                  <a:txBody>
                    <a:bodyPr/>
                    <a:lstStyle/>
                    <a:p>
                      <a:pPr algn="ctr"/>
                      <a:r>
                        <a:rPr lang="es-CO" sz="1400" dirty="0"/>
                        <a:t>FEBRERO</a:t>
                      </a:r>
                    </a:p>
                  </a:txBody>
                  <a:tcPr anchor="ctr"/>
                </a:tc>
                <a:tc>
                  <a:txBody>
                    <a:bodyPr/>
                    <a:lstStyle/>
                    <a:p>
                      <a:pPr algn="ctr"/>
                      <a:r>
                        <a:rPr lang="es-CO" sz="1400" dirty="0">
                          <a:solidFill>
                            <a:schemeClr val="bg1"/>
                          </a:solidFill>
                        </a:rPr>
                        <a:t>33%</a:t>
                      </a:r>
                    </a:p>
                  </a:txBody>
                  <a:tcPr anchor="ctr">
                    <a:solidFill>
                      <a:srgbClr val="C00000"/>
                    </a:solidFill>
                  </a:tcPr>
                </a:tc>
                <a:tc>
                  <a:txBody>
                    <a:bodyPr/>
                    <a:lstStyle/>
                    <a:p>
                      <a:pPr algn="ctr"/>
                      <a:r>
                        <a:rPr lang="es-CO" sz="1400" dirty="0">
                          <a:solidFill>
                            <a:schemeClr val="bg1"/>
                          </a:solidFill>
                        </a:rPr>
                        <a:t>55%</a:t>
                      </a:r>
                    </a:p>
                  </a:txBody>
                  <a:tcPr anchor="ctr">
                    <a:solidFill>
                      <a:srgbClr val="C00000"/>
                    </a:solidFill>
                  </a:tcPr>
                </a:tc>
                <a:tc>
                  <a:txBody>
                    <a:bodyPr/>
                    <a:lstStyle/>
                    <a:p>
                      <a:pPr algn="ctr"/>
                      <a:r>
                        <a:rPr lang="es-CO" sz="1400" dirty="0">
                          <a:solidFill>
                            <a:schemeClr val="bg1"/>
                          </a:solidFill>
                        </a:rPr>
                        <a:t>51%</a:t>
                      </a:r>
                    </a:p>
                  </a:txBody>
                  <a:tcPr anchor="ctr">
                    <a:solidFill>
                      <a:srgbClr val="C00000"/>
                    </a:solidFill>
                  </a:tcPr>
                </a:tc>
                <a:tc>
                  <a:txBody>
                    <a:bodyPr/>
                    <a:lstStyle/>
                    <a:p>
                      <a:pPr algn="ctr"/>
                      <a:r>
                        <a:rPr lang="es-CO" sz="1400" dirty="0">
                          <a:solidFill>
                            <a:schemeClr val="bg1"/>
                          </a:solidFill>
                        </a:rPr>
                        <a:t>36%</a:t>
                      </a:r>
                    </a:p>
                  </a:txBody>
                  <a:tcPr anchor="ctr">
                    <a:solidFill>
                      <a:srgbClr val="C00000"/>
                    </a:solidFill>
                  </a:tcPr>
                </a:tc>
                <a:tc>
                  <a:txBody>
                    <a:bodyPr/>
                    <a:lstStyle/>
                    <a:p>
                      <a:pPr algn="ctr"/>
                      <a:r>
                        <a:rPr lang="es-CO" sz="1400" dirty="0">
                          <a:solidFill>
                            <a:schemeClr val="bg1"/>
                          </a:solidFill>
                        </a:rPr>
                        <a:t>93%</a:t>
                      </a:r>
                    </a:p>
                  </a:txBody>
                  <a:tcPr anchor="ctr">
                    <a:solidFill>
                      <a:srgbClr val="C00000"/>
                    </a:solidFill>
                  </a:tcPr>
                </a:tc>
                <a:tc>
                  <a:txBody>
                    <a:bodyPr/>
                    <a:lstStyle/>
                    <a:p>
                      <a:pPr algn="ctr"/>
                      <a:r>
                        <a:rPr lang="es-CO" sz="1400" dirty="0">
                          <a:solidFill>
                            <a:schemeClr val="bg1"/>
                          </a:solidFill>
                        </a:rPr>
                        <a:t>44%</a:t>
                      </a:r>
                    </a:p>
                  </a:txBody>
                  <a:tcPr anchor="ctr">
                    <a:solidFill>
                      <a:srgbClr val="C00000"/>
                    </a:solidFill>
                  </a:tcPr>
                </a:tc>
                <a:tc>
                  <a:txBody>
                    <a:bodyPr/>
                    <a:lstStyle/>
                    <a:p>
                      <a:pPr algn="ctr"/>
                      <a:r>
                        <a:rPr lang="es-CO" sz="1400" dirty="0"/>
                        <a:t>68%</a:t>
                      </a:r>
                    </a:p>
                  </a:txBody>
                  <a:tcPr anchor="ctr">
                    <a:solidFill>
                      <a:schemeClr val="accent4"/>
                    </a:solidFill>
                  </a:tcPr>
                </a:tc>
                <a:tc>
                  <a:txBody>
                    <a:bodyPr/>
                    <a:lstStyle/>
                    <a:p>
                      <a:pPr algn="ctr"/>
                      <a:r>
                        <a:rPr lang="es-CO" sz="1400" dirty="0"/>
                        <a:t>77%</a:t>
                      </a:r>
                    </a:p>
                  </a:txBody>
                  <a:tcPr anchor="ctr">
                    <a:solidFill>
                      <a:schemeClr val="accent4"/>
                    </a:solidFill>
                  </a:tcPr>
                </a:tc>
                <a:tc>
                  <a:txBody>
                    <a:bodyPr/>
                    <a:lstStyle/>
                    <a:p>
                      <a:pPr algn="ctr"/>
                      <a:r>
                        <a:rPr lang="es-CO" sz="1400" dirty="0">
                          <a:solidFill>
                            <a:schemeClr val="bg1"/>
                          </a:solidFill>
                        </a:rPr>
                        <a:t>57%</a:t>
                      </a:r>
                    </a:p>
                  </a:txBody>
                  <a:tcPr anchor="ctr">
                    <a:solidFill>
                      <a:srgbClr val="C00000"/>
                    </a:solidFill>
                  </a:tcPr>
                </a:tc>
                <a:extLst>
                  <a:ext uri="{0D108BD9-81ED-4DB2-BD59-A6C34878D82A}">
                    <a16:rowId xmlns:a16="http://schemas.microsoft.com/office/drawing/2014/main" val="3329438768"/>
                  </a:ext>
                </a:extLst>
              </a:tr>
              <a:tr h="293221">
                <a:tc>
                  <a:txBody>
                    <a:bodyPr/>
                    <a:lstStyle/>
                    <a:p>
                      <a:pPr algn="ctr"/>
                      <a:r>
                        <a:rPr lang="es-CO" sz="1400" dirty="0"/>
                        <a:t>MARZO</a:t>
                      </a:r>
                    </a:p>
                  </a:txBody>
                  <a:tcPr anchor="ctr"/>
                </a:tc>
                <a:tc>
                  <a:txBody>
                    <a:bodyPr/>
                    <a:lstStyle/>
                    <a:p>
                      <a:pPr algn="ctr"/>
                      <a:r>
                        <a:rPr lang="es-CO" sz="1400" dirty="0">
                          <a:solidFill>
                            <a:schemeClr val="bg1"/>
                          </a:solidFill>
                        </a:rPr>
                        <a:t>25%</a:t>
                      </a:r>
                    </a:p>
                  </a:txBody>
                  <a:tcPr anchor="ctr">
                    <a:solidFill>
                      <a:srgbClr val="C00000"/>
                    </a:solidFill>
                  </a:tcPr>
                </a:tc>
                <a:tc>
                  <a:txBody>
                    <a:bodyPr/>
                    <a:lstStyle/>
                    <a:p>
                      <a:pPr algn="ctr"/>
                      <a:r>
                        <a:rPr lang="es-CO" sz="1400" dirty="0">
                          <a:solidFill>
                            <a:schemeClr val="bg1"/>
                          </a:solidFill>
                        </a:rPr>
                        <a:t>34%</a:t>
                      </a:r>
                    </a:p>
                  </a:txBody>
                  <a:tcPr anchor="ctr">
                    <a:solidFill>
                      <a:srgbClr val="C00000"/>
                    </a:solidFill>
                  </a:tcPr>
                </a:tc>
                <a:tc>
                  <a:txBody>
                    <a:bodyPr/>
                    <a:lstStyle/>
                    <a:p>
                      <a:pPr algn="ctr"/>
                      <a:r>
                        <a:rPr lang="es-CO" sz="1400" dirty="0">
                          <a:solidFill>
                            <a:schemeClr val="bg1"/>
                          </a:solidFill>
                        </a:rPr>
                        <a:t>64%</a:t>
                      </a:r>
                    </a:p>
                  </a:txBody>
                  <a:tcPr anchor="ctr">
                    <a:solidFill>
                      <a:srgbClr val="C00000"/>
                    </a:solidFill>
                  </a:tcPr>
                </a:tc>
                <a:tc>
                  <a:txBody>
                    <a:bodyPr/>
                    <a:lstStyle/>
                    <a:p>
                      <a:pPr algn="ctr"/>
                      <a:r>
                        <a:rPr lang="es-CO" sz="1400" dirty="0">
                          <a:solidFill>
                            <a:schemeClr val="bg1"/>
                          </a:solidFill>
                        </a:rPr>
                        <a:t>43%</a:t>
                      </a:r>
                    </a:p>
                  </a:txBody>
                  <a:tcPr anchor="ctr">
                    <a:solidFill>
                      <a:srgbClr val="C00000"/>
                    </a:solidFill>
                  </a:tcPr>
                </a:tc>
                <a:tc>
                  <a:txBody>
                    <a:bodyPr/>
                    <a:lstStyle/>
                    <a:p>
                      <a:pPr algn="ctr"/>
                      <a:r>
                        <a:rPr lang="es-CO" sz="1400" dirty="0">
                          <a:solidFill>
                            <a:schemeClr val="bg1"/>
                          </a:solidFill>
                        </a:rPr>
                        <a:t>94%</a:t>
                      </a:r>
                    </a:p>
                  </a:txBody>
                  <a:tcPr anchor="ctr">
                    <a:solidFill>
                      <a:srgbClr val="C00000"/>
                    </a:solidFill>
                  </a:tcPr>
                </a:tc>
                <a:tc>
                  <a:txBody>
                    <a:bodyPr/>
                    <a:lstStyle/>
                    <a:p>
                      <a:pPr algn="ctr"/>
                      <a:r>
                        <a:rPr lang="es-CO" sz="1400" dirty="0">
                          <a:solidFill>
                            <a:schemeClr val="bg1"/>
                          </a:solidFill>
                        </a:rPr>
                        <a:t>62%</a:t>
                      </a:r>
                    </a:p>
                  </a:txBody>
                  <a:tcPr anchor="ctr">
                    <a:solidFill>
                      <a:srgbClr val="C00000"/>
                    </a:solidFill>
                  </a:tcPr>
                </a:tc>
                <a:tc>
                  <a:txBody>
                    <a:bodyPr/>
                    <a:lstStyle/>
                    <a:p>
                      <a:pPr algn="ctr"/>
                      <a:r>
                        <a:rPr lang="es-CO" sz="1400" dirty="0">
                          <a:solidFill>
                            <a:schemeClr val="bg1"/>
                          </a:solidFill>
                        </a:rPr>
                        <a:t>59%</a:t>
                      </a:r>
                    </a:p>
                  </a:txBody>
                  <a:tcPr anchor="ctr">
                    <a:solidFill>
                      <a:srgbClr val="C00000"/>
                    </a:solidFill>
                  </a:tcPr>
                </a:tc>
                <a:tc>
                  <a:txBody>
                    <a:bodyPr/>
                    <a:lstStyle/>
                    <a:p>
                      <a:pPr algn="ctr"/>
                      <a:r>
                        <a:rPr lang="es-CO" sz="1400" dirty="0"/>
                        <a:t>90%</a:t>
                      </a:r>
                    </a:p>
                  </a:txBody>
                  <a:tcPr anchor="ctr">
                    <a:solidFill>
                      <a:schemeClr val="accent6"/>
                    </a:solidFill>
                  </a:tcPr>
                </a:tc>
                <a:tc>
                  <a:txBody>
                    <a:bodyPr/>
                    <a:lstStyle/>
                    <a:p>
                      <a:pPr algn="ctr"/>
                      <a:r>
                        <a:rPr lang="es-CO" sz="1400" dirty="0">
                          <a:solidFill>
                            <a:schemeClr val="bg1"/>
                          </a:solidFill>
                        </a:rPr>
                        <a:t>59%</a:t>
                      </a:r>
                    </a:p>
                  </a:txBody>
                  <a:tcPr anchor="ctr">
                    <a:solidFill>
                      <a:srgbClr val="C00000"/>
                    </a:solidFill>
                  </a:tcPr>
                </a:tc>
                <a:extLst>
                  <a:ext uri="{0D108BD9-81ED-4DB2-BD59-A6C34878D82A}">
                    <a16:rowId xmlns:a16="http://schemas.microsoft.com/office/drawing/2014/main" val="1000194790"/>
                  </a:ext>
                </a:extLst>
              </a:tr>
              <a:tr h="293221">
                <a:tc>
                  <a:txBody>
                    <a:bodyPr/>
                    <a:lstStyle/>
                    <a:p>
                      <a:pPr algn="ctr"/>
                      <a:r>
                        <a:rPr lang="es-CO" sz="1400" dirty="0"/>
                        <a:t>AGOSTO</a:t>
                      </a:r>
                    </a:p>
                  </a:txBody>
                  <a:tcPr anchor="ctr"/>
                </a:tc>
                <a:tc>
                  <a:txBody>
                    <a:bodyPr/>
                    <a:lstStyle/>
                    <a:p>
                      <a:pPr algn="ctr"/>
                      <a:r>
                        <a:rPr lang="es-ES" sz="1400" dirty="0"/>
                        <a:t>94%</a:t>
                      </a:r>
                      <a:endParaRPr lang="es-CO" sz="1400" dirty="0"/>
                    </a:p>
                  </a:txBody>
                  <a:tcPr anchor="ctr">
                    <a:solidFill>
                      <a:schemeClr val="accent6"/>
                    </a:solidFill>
                  </a:tcPr>
                </a:tc>
                <a:tc>
                  <a:txBody>
                    <a:bodyPr/>
                    <a:lstStyle/>
                    <a:p>
                      <a:pPr algn="ctr"/>
                      <a:r>
                        <a:rPr lang="es-ES" sz="1400" dirty="0"/>
                        <a:t>91%</a:t>
                      </a:r>
                      <a:endParaRPr lang="es-CO" sz="1400" dirty="0"/>
                    </a:p>
                  </a:txBody>
                  <a:tcPr anchor="ctr">
                    <a:solidFill>
                      <a:schemeClr val="accent6"/>
                    </a:solidFill>
                  </a:tcPr>
                </a:tc>
                <a:tc>
                  <a:txBody>
                    <a:bodyPr/>
                    <a:lstStyle/>
                    <a:p>
                      <a:pPr algn="ctr"/>
                      <a:r>
                        <a:rPr lang="es-ES" sz="1400" dirty="0"/>
                        <a:t>65%</a:t>
                      </a:r>
                      <a:endParaRPr lang="es-CO" sz="1400" dirty="0"/>
                    </a:p>
                  </a:txBody>
                  <a:tcPr anchor="ctr">
                    <a:solidFill>
                      <a:schemeClr val="accent4"/>
                    </a:solidFill>
                  </a:tcPr>
                </a:tc>
                <a:tc>
                  <a:txBody>
                    <a:bodyPr/>
                    <a:lstStyle/>
                    <a:p>
                      <a:pPr algn="ctr"/>
                      <a:r>
                        <a:rPr lang="es-ES" sz="1400" dirty="0"/>
                        <a:t>83%</a:t>
                      </a:r>
                      <a:endParaRPr lang="es-CO" sz="1400" dirty="0"/>
                    </a:p>
                  </a:txBody>
                  <a:tcPr anchor="ctr">
                    <a:solidFill>
                      <a:schemeClr val="accent6"/>
                    </a:solidFill>
                  </a:tcPr>
                </a:tc>
                <a:tc>
                  <a:txBody>
                    <a:bodyPr/>
                    <a:lstStyle/>
                    <a:p>
                      <a:pPr algn="ctr"/>
                      <a:r>
                        <a:rPr lang="es-ES" sz="1400" dirty="0">
                          <a:solidFill>
                            <a:schemeClr val="bg1"/>
                          </a:solidFill>
                        </a:rPr>
                        <a:t>0%</a:t>
                      </a:r>
                      <a:endParaRPr lang="es-CO" sz="1400" dirty="0">
                        <a:solidFill>
                          <a:schemeClr val="bg1"/>
                        </a:solidFill>
                      </a:endParaRPr>
                    </a:p>
                  </a:txBody>
                  <a:tcPr anchor="ctr">
                    <a:solidFill>
                      <a:srgbClr val="C00000"/>
                    </a:solidFill>
                  </a:tcPr>
                </a:tc>
                <a:tc>
                  <a:txBody>
                    <a:bodyPr/>
                    <a:lstStyle/>
                    <a:p>
                      <a:pPr algn="ctr"/>
                      <a:r>
                        <a:rPr lang="es-ES" sz="1400" dirty="0"/>
                        <a:t>99%</a:t>
                      </a:r>
                      <a:endParaRPr lang="es-CO" sz="1400" dirty="0"/>
                    </a:p>
                  </a:txBody>
                  <a:tcPr anchor="ctr">
                    <a:solidFill>
                      <a:schemeClr val="accent6"/>
                    </a:solidFill>
                  </a:tcPr>
                </a:tc>
                <a:tc>
                  <a:txBody>
                    <a:bodyPr/>
                    <a:lstStyle/>
                    <a:p>
                      <a:pPr algn="ctr"/>
                      <a:r>
                        <a:rPr lang="es-ES" sz="1400" dirty="0"/>
                        <a:t>65%</a:t>
                      </a:r>
                      <a:endParaRPr lang="es-CO" sz="1400" dirty="0"/>
                    </a:p>
                  </a:txBody>
                  <a:tcPr anchor="ctr">
                    <a:solidFill>
                      <a:schemeClr val="accent4"/>
                    </a:solidFill>
                  </a:tcPr>
                </a:tc>
                <a:tc>
                  <a:txBody>
                    <a:bodyPr/>
                    <a:lstStyle/>
                    <a:p>
                      <a:pPr algn="ctr"/>
                      <a:r>
                        <a:rPr lang="es-ES" sz="1400" dirty="0"/>
                        <a:t>80%</a:t>
                      </a:r>
                      <a:endParaRPr lang="es-CO" sz="1400" dirty="0"/>
                    </a:p>
                  </a:txBody>
                  <a:tcPr anchor="ctr">
                    <a:solidFill>
                      <a:schemeClr val="accent6"/>
                    </a:solidFill>
                  </a:tcPr>
                </a:tc>
                <a:tc>
                  <a:txBody>
                    <a:bodyPr/>
                    <a:lstStyle/>
                    <a:p>
                      <a:pPr algn="ctr"/>
                      <a:r>
                        <a:rPr lang="es-ES" sz="1400" dirty="0"/>
                        <a:t>72%</a:t>
                      </a:r>
                      <a:endParaRPr lang="es-CO" sz="1400" dirty="0"/>
                    </a:p>
                  </a:txBody>
                  <a:tcPr anchor="ctr">
                    <a:solidFill>
                      <a:schemeClr val="accent4"/>
                    </a:solidFill>
                  </a:tcPr>
                </a:tc>
                <a:extLst>
                  <a:ext uri="{0D108BD9-81ED-4DB2-BD59-A6C34878D82A}">
                    <a16:rowId xmlns:a16="http://schemas.microsoft.com/office/drawing/2014/main" val="3916793931"/>
                  </a:ext>
                </a:extLst>
              </a:tr>
              <a:tr h="293221">
                <a:tc>
                  <a:txBody>
                    <a:bodyPr/>
                    <a:lstStyle/>
                    <a:p>
                      <a:pPr algn="ctr"/>
                      <a:r>
                        <a:rPr lang="es-CO" sz="1400" dirty="0"/>
                        <a:t>SEPTIEMBRE</a:t>
                      </a:r>
                    </a:p>
                  </a:txBody>
                  <a:tcPr anchor="ctr"/>
                </a:tc>
                <a:tc>
                  <a:txBody>
                    <a:bodyPr/>
                    <a:lstStyle/>
                    <a:p>
                      <a:pPr algn="ctr"/>
                      <a:r>
                        <a:rPr lang="es-ES" sz="1400" dirty="0"/>
                        <a:t>98%</a:t>
                      </a:r>
                      <a:endParaRPr lang="es-CO" sz="1400" dirty="0"/>
                    </a:p>
                  </a:txBody>
                  <a:tcPr anchor="ctr">
                    <a:solidFill>
                      <a:schemeClr val="accent6"/>
                    </a:solidFill>
                  </a:tcPr>
                </a:tc>
                <a:tc>
                  <a:txBody>
                    <a:bodyPr/>
                    <a:lstStyle/>
                    <a:p>
                      <a:pPr algn="ctr"/>
                      <a:r>
                        <a:rPr lang="es-ES" sz="1400" dirty="0"/>
                        <a:t>95%</a:t>
                      </a:r>
                      <a:endParaRPr lang="es-CO" sz="1400" dirty="0"/>
                    </a:p>
                  </a:txBody>
                  <a:tcPr anchor="ctr">
                    <a:solidFill>
                      <a:schemeClr val="accent6"/>
                    </a:solidFill>
                  </a:tcPr>
                </a:tc>
                <a:tc>
                  <a:txBody>
                    <a:bodyPr/>
                    <a:lstStyle/>
                    <a:p>
                      <a:pPr algn="ctr"/>
                      <a:r>
                        <a:rPr lang="es-ES" sz="1400" dirty="0">
                          <a:solidFill>
                            <a:schemeClr val="bg1"/>
                          </a:solidFill>
                        </a:rPr>
                        <a:t>62%</a:t>
                      </a:r>
                      <a:endParaRPr lang="es-CO" sz="1400" dirty="0">
                        <a:solidFill>
                          <a:schemeClr val="bg1"/>
                        </a:solidFill>
                      </a:endParaRPr>
                    </a:p>
                  </a:txBody>
                  <a:tcPr anchor="ctr">
                    <a:solidFill>
                      <a:srgbClr val="C00000"/>
                    </a:solidFill>
                  </a:tcPr>
                </a:tc>
                <a:tc>
                  <a:txBody>
                    <a:bodyPr/>
                    <a:lstStyle/>
                    <a:p>
                      <a:pPr algn="ctr"/>
                      <a:r>
                        <a:rPr lang="es-ES" sz="1400" dirty="0"/>
                        <a:t>77%</a:t>
                      </a:r>
                      <a:endParaRPr lang="es-CO" sz="1400" dirty="0"/>
                    </a:p>
                  </a:txBody>
                  <a:tcPr anchor="ctr">
                    <a:solidFill>
                      <a:schemeClr val="accent6"/>
                    </a:solidFill>
                  </a:tcPr>
                </a:tc>
                <a:tc>
                  <a:txBody>
                    <a:bodyPr/>
                    <a:lstStyle/>
                    <a:p>
                      <a:pPr algn="ctr"/>
                      <a:r>
                        <a:rPr lang="es-ES" sz="1400" dirty="0">
                          <a:solidFill>
                            <a:schemeClr val="bg1"/>
                          </a:solidFill>
                        </a:rPr>
                        <a:t>18%</a:t>
                      </a:r>
                      <a:endParaRPr lang="es-CO" sz="1400" dirty="0">
                        <a:solidFill>
                          <a:schemeClr val="bg1"/>
                        </a:solidFill>
                      </a:endParaRPr>
                    </a:p>
                  </a:txBody>
                  <a:tcPr anchor="ctr">
                    <a:solidFill>
                      <a:srgbClr val="C00000"/>
                    </a:solidFill>
                  </a:tcPr>
                </a:tc>
                <a:tc>
                  <a:txBody>
                    <a:bodyPr/>
                    <a:lstStyle/>
                    <a:p>
                      <a:pPr algn="ctr"/>
                      <a:r>
                        <a:rPr lang="es-ES" sz="1400" dirty="0"/>
                        <a:t>99%</a:t>
                      </a:r>
                      <a:endParaRPr lang="es-CO" sz="1400" dirty="0"/>
                    </a:p>
                  </a:txBody>
                  <a:tcPr anchor="ctr">
                    <a:solidFill>
                      <a:schemeClr val="accent6"/>
                    </a:solidFill>
                  </a:tcPr>
                </a:tc>
                <a:tc>
                  <a:txBody>
                    <a:bodyPr/>
                    <a:lstStyle/>
                    <a:p>
                      <a:pPr algn="ctr"/>
                      <a:r>
                        <a:rPr lang="es-ES" sz="1400" dirty="0"/>
                        <a:t>82%</a:t>
                      </a:r>
                      <a:endParaRPr lang="es-CO" sz="1400" dirty="0"/>
                    </a:p>
                  </a:txBody>
                  <a:tcPr anchor="ctr">
                    <a:solidFill>
                      <a:schemeClr val="accent6"/>
                    </a:solidFill>
                  </a:tcPr>
                </a:tc>
                <a:tc>
                  <a:txBody>
                    <a:bodyPr/>
                    <a:lstStyle/>
                    <a:p>
                      <a:pPr algn="ctr"/>
                      <a:r>
                        <a:rPr lang="es-ES" sz="1400" dirty="0"/>
                        <a:t>91%</a:t>
                      </a:r>
                      <a:endParaRPr lang="es-CO" sz="1400" dirty="0"/>
                    </a:p>
                  </a:txBody>
                  <a:tcPr anchor="ctr">
                    <a:solidFill>
                      <a:schemeClr val="accent6"/>
                    </a:solidFill>
                  </a:tcPr>
                </a:tc>
                <a:tc>
                  <a:txBody>
                    <a:bodyPr/>
                    <a:lstStyle/>
                    <a:p>
                      <a:pPr algn="ctr"/>
                      <a:r>
                        <a:rPr lang="es-ES" sz="1400" dirty="0"/>
                        <a:t>78%</a:t>
                      </a:r>
                      <a:endParaRPr lang="es-CO" sz="1400" dirty="0"/>
                    </a:p>
                  </a:txBody>
                  <a:tcPr anchor="ctr">
                    <a:solidFill>
                      <a:schemeClr val="accent4"/>
                    </a:solidFill>
                  </a:tcPr>
                </a:tc>
                <a:extLst>
                  <a:ext uri="{0D108BD9-81ED-4DB2-BD59-A6C34878D82A}">
                    <a16:rowId xmlns:a16="http://schemas.microsoft.com/office/drawing/2014/main" val="8068084"/>
                  </a:ext>
                </a:extLst>
              </a:tr>
              <a:tr h="293221">
                <a:tc>
                  <a:txBody>
                    <a:bodyPr/>
                    <a:lstStyle/>
                    <a:p>
                      <a:pPr algn="ctr"/>
                      <a:r>
                        <a:rPr lang="es-CO" sz="1400" dirty="0"/>
                        <a:t>OCTUBRE</a:t>
                      </a:r>
                    </a:p>
                  </a:txBody>
                  <a:tcPr anchor="ctr"/>
                </a:tc>
                <a:tc>
                  <a:txBody>
                    <a:bodyPr/>
                    <a:lstStyle/>
                    <a:p>
                      <a:pPr algn="ctr"/>
                      <a:r>
                        <a:rPr lang="es-ES" sz="1400" dirty="0"/>
                        <a:t>97%</a:t>
                      </a:r>
                      <a:endParaRPr lang="es-CO" sz="1400" dirty="0"/>
                    </a:p>
                  </a:txBody>
                  <a:tcPr anchor="ctr">
                    <a:solidFill>
                      <a:schemeClr val="accent6"/>
                    </a:solidFill>
                  </a:tcPr>
                </a:tc>
                <a:tc>
                  <a:txBody>
                    <a:bodyPr/>
                    <a:lstStyle/>
                    <a:p>
                      <a:pPr algn="ctr"/>
                      <a:r>
                        <a:rPr lang="es-ES" sz="1400" dirty="0"/>
                        <a:t>93%</a:t>
                      </a:r>
                      <a:endParaRPr lang="es-CO" sz="1400" dirty="0"/>
                    </a:p>
                  </a:txBody>
                  <a:tcPr anchor="ctr">
                    <a:solidFill>
                      <a:schemeClr val="accent6"/>
                    </a:solidFill>
                  </a:tcPr>
                </a:tc>
                <a:tc>
                  <a:txBody>
                    <a:bodyPr/>
                    <a:lstStyle/>
                    <a:p>
                      <a:pPr algn="ctr"/>
                      <a:r>
                        <a:rPr lang="es-ES" sz="1400" dirty="0">
                          <a:solidFill>
                            <a:schemeClr val="bg1"/>
                          </a:solidFill>
                        </a:rPr>
                        <a:t>52%</a:t>
                      </a:r>
                      <a:endParaRPr lang="es-CO" sz="1400" dirty="0">
                        <a:solidFill>
                          <a:schemeClr val="bg1"/>
                        </a:solidFill>
                      </a:endParaRPr>
                    </a:p>
                  </a:txBody>
                  <a:tcPr anchor="ctr">
                    <a:solidFill>
                      <a:srgbClr val="C00000"/>
                    </a:solidFill>
                  </a:tcPr>
                </a:tc>
                <a:tc>
                  <a:txBody>
                    <a:bodyPr/>
                    <a:lstStyle/>
                    <a:p>
                      <a:pPr algn="ctr"/>
                      <a:r>
                        <a:rPr lang="es-ES" sz="1400" dirty="0"/>
                        <a:t>93%</a:t>
                      </a:r>
                      <a:endParaRPr lang="es-CO" sz="1400" dirty="0"/>
                    </a:p>
                  </a:txBody>
                  <a:tcPr anchor="ctr">
                    <a:solidFill>
                      <a:schemeClr val="accent6"/>
                    </a:solidFill>
                  </a:tcPr>
                </a:tc>
                <a:tc>
                  <a:txBody>
                    <a:bodyPr/>
                    <a:lstStyle/>
                    <a:p>
                      <a:pPr algn="ctr"/>
                      <a:r>
                        <a:rPr lang="es-ES" sz="1400" dirty="0"/>
                        <a:t>67%</a:t>
                      </a:r>
                      <a:endParaRPr lang="es-CO" sz="1400" dirty="0"/>
                    </a:p>
                  </a:txBody>
                  <a:tcPr anchor="ctr">
                    <a:solidFill>
                      <a:schemeClr val="accent4"/>
                    </a:solidFill>
                  </a:tcPr>
                </a:tc>
                <a:tc>
                  <a:txBody>
                    <a:bodyPr/>
                    <a:lstStyle/>
                    <a:p>
                      <a:pPr algn="ctr"/>
                      <a:r>
                        <a:rPr lang="es-ES" sz="1400" dirty="0"/>
                        <a:t>100%</a:t>
                      </a:r>
                      <a:endParaRPr lang="es-CO" sz="1400" dirty="0"/>
                    </a:p>
                  </a:txBody>
                  <a:tcPr anchor="ctr">
                    <a:solidFill>
                      <a:schemeClr val="accent6"/>
                    </a:solidFill>
                  </a:tcPr>
                </a:tc>
                <a:tc>
                  <a:txBody>
                    <a:bodyPr/>
                    <a:lstStyle/>
                    <a:p>
                      <a:pPr algn="ctr"/>
                      <a:r>
                        <a:rPr lang="es-ES" sz="1400" dirty="0"/>
                        <a:t>84%</a:t>
                      </a:r>
                      <a:endParaRPr lang="es-CO" sz="1400" dirty="0"/>
                    </a:p>
                  </a:txBody>
                  <a:tcPr anchor="ctr">
                    <a:solidFill>
                      <a:schemeClr val="accent6"/>
                    </a:solidFill>
                  </a:tcPr>
                </a:tc>
                <a:tc>
                  <a:txBody>
                    <a:bodyPr/>
                    <a:lstStyle/>
                    <a:p>
                      <a:pPr algn="ctr"/>
                      <a:r>
                        <a:rPr lang="es-ES" sz="1400" dirty="0"/>
                        <a:t>84%</a:t>
                      </a:r>
                      <a:endParaRPr lang="es-CO" sz="1400" dirty="0"/>
                    </a:p>
                  </a:txBody>
                  <a:tcPr anchor="ctr">
                    <a:solidFill>
                      <a:schemeClr val="accent6"/>
                    </a:solidFill>
                  </a:tcPr>
                </a:tc>
                <a:tc>
                  <a:txBody>
                    <a:bodyPr/>
                    <a:lstStyle/>
                    <a:p>
                      <a:pPr algn="ctr"/>
                      <a:r>
                        <a:rPr lang="es-ES" sz="1400" dirty="0"/>
                        <a:t>84%</a:t>
                      </a:r>
                      <a:endParaRPr lang="es-CO" sz="1400" dirty="0"/>
                    </a:p>
                  </a:txBody>
                  <a:tcPr anchor="ctr">
                    <a:solidFill>
                      <a:schemeClr val="accent6"/>
                    </a:solidFill>
                  </a:tcPr>
                </a:tc>
                <a:extLst>
                  <a:ext uri="{0D108BD9-81ED-4DB2-BD59-A6C34878D82A}">
                    <a16:rowId xmlns:a16="http://schemas.microsoft.com/office/drawing/2014/main" val="3969737331"/>
                  </a:ext>
                </a:extLst>
              </a:tr>
              <a:tr h="293221">
                <a:tc>
                  <a:txBody>
                    <a:bodyPr/>
                    <a:lstStyle/>
                    <a:p>
                      <a:pPr algn="ctr"/>
                      <a:r>
                        <a:rPr lang="es-ES" sz="1400" dirty="0"/>
                        <a:t>NOVIEMBRE</a:t>
                      </a:r>
                      <a:endParaRPr lang="es-CO" sz="1400" dirty="0"/>
                    </a:p>
                  </a:txBody>
                  <a:tcPr anchor="ctr"/>
                </a:tc>
                <a:tc>
                  <a:txBody>
                    <a:bodyPr/>
                    <a:lstStyle/>
                    <a:p>
                      <a:pPr algn="ctr"/>
                      <a:r>
                        <a:rPr lang="es-ES" sz="1400" dirty="0"/>
                        <a:t>82%</a:t>
                      </a:r>
                      <a:endParaRPr lang="es-CO" sz="1400" dirty="0"/>
                    </a:p>
                  </a:txBody>
                  <a:tcPr anchor="ctr">
                    <a:solidFill>
                      <a:schemeClr val="accent6"/>
                    </a:solidFill>
                  </a:tcPr>
                </a:tc>
                <a:tc>
                  <a:txBody>
                    <a:bodyPr/>
                    <a:lstStyle/>
                    <a:p>
                      <a:pPr algn="ctr"/>
                      <a:r>
                        <a:rPr lang="es-ES" sz="1400" dirty="0"/>
                        <a:t>92%</a:t>
                      </a:r>
                      <a:endParaRPr lang="es-CO" sz="1400" dirty="0"/>
                    </a:p>
                  </a:txBody>
                  <a:tcPr anchor="ctr">
                    <a:solidFill>
                      <a:schemeClr val="accent6"/>
                    </a:solidFill>
                  </a:tcPr>
                </a:tc>
                <a:tc>
                  <a:txBody>
                    <a:bodyPr/>
                    <a:lstStyle/>
                    <a:p>
                      <a:pPr algn="ctr"/>
                      <a:r>
                        <a:rPr lang="es-ES" sz="1400" dirty="0">
                          <a:solidFill>
                            <a:schemeClr val="bg1"/>
                          </a:solidFill>
                        </a:rPr>
                        <a:t>53%</a:t>
                      </a:r>
                      <a:endParaRPr lang="es-CO" sz="1400" dirty="0">
                        <a:solidFill>
                          <a:schemeClr val="bg1"/>
                        </a:solidFill>
                      </a:endParaRPr>
                    </a:p>
                  </a:txBody>
                  <a:tcPr anchor="ctr">
                    <a:solidFill>
                      <a:srgbClr val="C00000"/>
                    </a:solidFill>
                  </a:tcPr>
                </a:tc>
                <a:tc>
                  <a:txBody>
                    <a:bodyPr/>
                    <a:lstStyle/>
                    <a:p>
                      <a:pPr algn="ctr"/>
                      <a:r>
                        <a:rPr lang="es-ES" sz="1400" dirty="0"/>
                        <a:t>98%</a:t>
                      </a:r>
                      <a:endParaRPr lang="es-CO" sz="1400" dirty="0"/>
                    </a:p>
                  </a:txBody>
                  <a:tcPr anchor="ctr">
                    <a:solidFill>
                      <a:schemeClr val="accent6"/>
                    </a:solidFill>
                  </a:tcPr>
                </a:tc>
                <a:tc>
                  <a:txBody>
                    <a:bodyPr/>
                    <a:lstStyle/>
                    <a:p>
                      <a:pPr algn="ctr"/>
                      <a:r>
                        <a:rPr lang="es-ES" sz="1400" dirty="0"/>
                        <a:t>100%</a:t>
                      </a:r>
                      <a:endParaRPr lang="es-CO" sz="1400" dirty="0"/>
                    </a:p>
                  </a:txBody>
                  <a:tcPr anchor="ctr">
                    <a:solidFill>
                      <a:schemeClr val="accent6"/>
                    </a:solidFill>
                  </a:tcPr>
                </a:tc>
                <a:tc>
                  <a:txBody>
                    <a:bodyPr/>
                    <a:lstStyle/>
                    <a:p>
                      <a:pPr algn="ctr"/>
                      <a:r>
                        <a:rPr lang="es-ES" sz="1400" dirty="0"/>
                        <a:t>98%</a:t>
                      </a:r>
                      <a:endParaRPr lang="es-CO" sz="1400" dirty="0"/>
                    </a:p>
                  </a:txBody>
                  <a:tcPr anchor="ctr">
                    <a:solidFill>
                      <a:schemeClr val="accent6"/>
                    </a:solidFill>
                  </a:tcPr>
                </a:tc>
                <a:tc>
                  <a:txBody>
                    <a:bodyPr/>
                    <a:lstStyle/>
                    <a:p>
                      <a:pPr algn="ctr"/>
                      <a:r>
                        <a:rPr lang="es-ES" sz="1400" dirty="0"/>
                        <a:t>93%</a:t>
                      </a:r>
                      <a:endParaRPr lang="es-CO" sz="1400" dirty="0"/>
                    </a:p>
                  </a:txBody>
                  <a:tcPr anchor="ctr">
                    <a:solidFill>
                      <a:schemeClr val="accent6"/>
                    </a:solidFill>
                  </a:tcPr>
                </a:tc>
                <a:tc>
                  <a:txBody>
                    <a:bodyPr/>
                    <a:lstStyle/>
                    <a:p>
                      <a:pPr algn="ctr"/>
                      <a:r>
                        <a:rPr lang="es-ES" sz="1400" dirty="0"/>
                        <a:t>84%</a:t>
                      </a:r>
                      <a:endParaRPr lang="es-CO" sz="1400" dirty="0"/>
                    </a:p>
                  </a:txBody>
                  <a:tcPr anchor="ctr">
                    <a:solidFill>
                      <a:schemeClr val="accent6"/>
                    </a:solidFill>
                  </a:tcPr>
                </a:tc>
                <a:tc>
                  <a:txBody>
                    <a:bodyPr/>
                    <a:lstStyle/>
                    <a:p>
                      <a:pPr algn="ctr"/>
                      <a:r>
                        <a:rPr lang="es-ES" sz="1400" dirty="0"/>
                        <a:t>87%</a:t>
                      </a:r>
                      <a:endParaRPr lang="es-CO" sz="1400" dirty="0"/>
                    </a:p>
                  </a:txBody>
                  <a:tcPr anchor="ctr">
                    <a:solidFill>
                      <a:schemeClr val="accent6"/>
                    </a:solidFill>
                  </a:tcPr>
                </a:tc>
                <a:extLst>
                  <a:ext uri="{0D108BD9-81ED-4DB2-BD59-A6C34878D82A}">
                    <a16:rowId xmlns:a16="http://schemas.microsoft.com/office/drawing/2014/main" val="972579859"/>
                  </a:ext>
                </a:extLst>
              </a:tr>
              <a:tr h="293221">
                <a:tc>
                  <a:txBody>
                    <a:bodyPr/>
                    <a:lstStyle/>
                    <a:p>
                      <a:pPr algn="ctr"/>
                      <a:r>
                        <a:rPr lang="es-ES" sz="1400" dirty="0"/>
                        <a:t>DICIEMBRE</a:t>
                      </a:r>
                      <a:endParaRPr lang="es-CO" sz="1400" dirty="0"/>
                    </a:p>
                  </a:txBody>
                  <a:tcPr anchor="ctr"/>
                </a:tc>
                <a:tc>
                  <a:txBody>
                    <a:bodyPr/>
                    <a:lstStyle/>
                    <a:p>
                      <a:pPr algn="ctr"/>
                      <a:r>
                        <a:rPr lang="es-ES" sz="1400" dirty="0"/>
                        <a:t>81%</a:t>
                      </a:r>
                      <a:endParaRPr lang="es-CO" sz="1400" dirty="0"/>
                    </a:p>
                  </a:txBody>
                  <a:tcPr anchor="ctr">
                    <a:solidFill>
                      <a:schemeClr val="accent6"/>
                    </a:solidFill>
                  </a:tcPr>
                </a:tc>
                <a:tc>
                  <a:txBody>
                    <a:bodyPr/>
                    <a:lstStyle/>
                    <a:p>
                      <a:pPr algn="ctr"/>
                      <a:r>
                        <a:rPr lang="es-ES" sz="1400" dirty="0"/>
                        <a:t>84%</a:t>
                      </a:r>
                      <a:endParaRPr lang="es-CO" sz="1400" dirty="0"/>
                    </a:p>
                  </a:txBody>
                  <a:tcPr anchor="ctr">
                    <a:solidFill>
                      <a:schemeClr val="accent6"/>
                    </a:solidFill>
                  </a:tcPr>
                </a:tc>
                <a:tc>
                  <a:txBody>
                    <a:bodyPr/>
                    <a:lstStyle/>
                    <a:p>
                      <a:pPr algn="ctr"/>
                      <a:r>
                        <a:rPr lang="es-ES" sz="1400" dirty="0">
                          <a:solidFill>
                            <a:schemeClr val="bg1"/>
                          </a:solidFill>
                        </a:rPr>
                        <a:t>36%</a:t>
                      </a:r>
                      <a:endParaRPr lang="es-CO" sz="1400" dirty="0">
                        <a:solidFill>
                          <a:schemeClr val="bg1"/>
                        </a:solidFill>
                      </a:endParaRPr>
                    </a:p>
                  </a:txBody>
                  <a:tcPr anchor="ctr">
                    <a:solidFill>
                      <a:srgbClr val="C00000"/>
                    </a:solidFill>
                  </a:tcPr>
                </a:tc>
                <a:tc>
                  <a:txBody>
                    <a:bodyPr/>
                    <a:lstStyle/>
                    <a:p>
                      <a:pPr algn="ctr"/>
                      <a:r>
                        <a:rPr lang="es-ES" sz="1400" dirty="0"/>
                        <a:t>96%</a:t>
                      </a:r>
                      <a:endParaRPr lang="es-CO" sz="1400" dirty="0"/>
                    </a:p>
                  </a:txBody>
                  <a:tcPr anchor="ctr">
                    <a:solidFill>
                      <a:schemeClr val="accent6"/>
                    </a:solidFill>
                  </a:tcPr>
                </a:tc>
                <a:tc>
                  <a:txBody>
                    <a:bodyPr/>
                    <a:lstStyle/>
                    <a:p>
                      <a:pPr algn="ctr"/>
                      <a:r>
                        <a:rPr lang="es-ES" sz="1400" dirty="0">
                          <a:solidFill>
                            <a:schemeClr val="bg1"/>
                          </a:solidFill>
                        </a:rPr>
                        <a:t>63%</a:t>
                      </a:r>
                      <a:endParaRPr lang="es-CO" sz="1400" dirty="0">
                        <a:solidFill>
                          <a:schemeClr val="bg1"/>
                        </a:solidFill>
                      </a:endParaRPr>
                    </a:p>
                  </a:txBody>
                  <a:tcPr anchor="ctr">
                    <a:solidFill>
                      <a:srgbClr val="C00000"/>
                    </a:solidFill>
                  </a:tcPr>
                </a:tc>
                <a:tc>
                  <a:txBody>
                    <a:bodyPr/>
                    <a:lstStyle/>
                    <a:p>
                      <a:pPr algn="ctr"/>
                      <a:r>
                        <a:rPr lang="es-ES" sz="1400" dirty="0"/>
                        <a:t>96%</a:t>
                      </a:r>
                      <a:endParaRPr lang="es-CO" sz="1400" dirty="0"/>
                    </a:p>
                  </a:txBody>
                  <a:tcPr anchor="ctr">
                    <a:solidFill>
                      <a:schemeClr val="accent6"/>
                    </a:solidFill>
                  </a:tcPr>
                </a:tc>
                <a:tc>
                  <a:txBody>
                    <a:bodyPr/>
                    <a:lstStyle/>
                    <a:p>
                      <a:pPr algn="ctr"/>
                      <a:r>
                        <a:rPr lang="es-ES" sz="1400" dirty="0"/>
                        <a:t>69%</a:t>
                      </a:r>
                      <a:endParaRPr lang="es-CO" sz="1400" dirty="0"/>
                    </a:p>
                  </a:txBody>
                  <a:tcPr anchor="ctr">
                    <a:solidFill>
                      <a:schemeClr val="accent4"/>
                    </a:solidFill>
                  </a:tcPr>
                </a:tc>
                <a:tc>
                  <a:txBody>
                    <a:bodyPr/>
                    <a:lstStyle/>
                    <a:p>
                      <a:pPr algn="ctr"/>
                      <a:r>
                        <a:rPr lang="es-ES" sz="1400" dirty="0"/>
                        <a:t>79%</a:t>
                      </a:r>
                      <a:endParaRPr lang="es-CO" sz="1400" dirty="0"/>
                    </a:p>
                  </a:txBody>
                  <a:tcPr anchor="ctr">
                    <a:solidFill>
                      <a:schemeClr val="accent4"/>
                    </a:solidFill>
                  </a:tcPr>
                </a:tc>
                <a:tc>
                  <a:txBody>
                    <a:bodyPr/>
                    <a:lstStyle/>
                    <a:p>
                      <a:pPr algn="ctr"/>
                      <a:r>
                        <a:rPr lang="es-ES" sz="1400" dirty="0"/>
                        <a:t>75%</a:t>
                      </a:r>
                      <a:endParaRPr lang="es-CO" sz="1400" dirty="0"/>
                    </a:p>
                  </a:txBody>
                  <a:tcPr anchor="ctr">
                    <a:solidFill>
                      <a:schemeClr val="accent4"/>
                    </a:solidFill>
                  </a:tcPr>
                </a:tc>
                <a:extLst>
                  <a:ext uri="{0D108BD9-81ED-4DB2-BD59-A6C34878D82A}">
                    <a16:rowId xmlns:a16="http://schemas.microsoft.com/office/drawing/2014/main" val="367153887"/>
                  </a:ext>
                </a:extLst>
              </a:tr>
              <a:tr h="677185">
                <a:tc>
                  <a:txBody>
                    <a:bodyPr/>
                    <a:lstStyle/>
                    <a:p>
                      <a:pPr algn="ctr"/>
                      <a:r>
                        <a:rPr lang="es-ES" sz="1400" b="1" dirty="0"/>
                        <a:t>Promedio</a:t>
                      </a:r>
                    </a:p>
                    <a:p>
                      <a:pPr algn="ctr"/>
                      <a:r>
                        <a:rPr lang="es-ES" sz="1400" b="1" baseline="0" dirty="0"/>
                        <a:t>(8 meses)</a:t>
                      </a:r>
                      <a:endParaRPr lang="es-CO" sz="1400" b="1" dirty="0"/>
                    </a:p>
                  </a:txBody>
                  <a:tcPr anchor="ctr"/>
                </a:tc>
                <a:tc>
                  <a:txBody>
                    <a:bodyPr/>
                    <a:lstStyle/>
                    <a:p>
                      <a:pPr algn="ctr"/>
                      <a:r>
                        <a:rPr lang="es-ES" sz="1400" b="1" dirty="0"/>
                        <a:t>66%</a:t>
                      </a:r>
                      <a:endParaRPr lang="es-CO" sz="1400" b="1" dirty="0"/>
                    </a:p>
                  </a:txBody>
                  <a:tcPr anchor="ctr">
                    <a:solidFill>
                      <a:schemeClr val="bg1">
                        <a:lumMod val="85000"/>
                      </a:schemeClr>
                    </a:solidFill>
                  </a:tcPr>
                </a:tc>
                <a:tc>
                  <a:txBody>
                    <a:bodyPr/>
                    <a:lstStyle/>
                    <a:p>
                      <a:pPr algn="ctr"/>
                      <a:r>
                        <a:rPr lang="es-CO" sz="1400" b="1" dirty="0"/>
                        <a:t>75%</a:t>
                      </a:r>
                    </a:p>
                  </a:txBody>
                  <a:tcPr anchor="ctr">
                    <a:solidFill>
                      <a:schemeClr val="bg1">
                        <a:lumMod val="85000"/>
                      </a:schemeClr>
                    </a:solidFill>
                  </a:tcPr>
                </a:tc>
                <a:tc>
                  <a:txBody>
                    <a:bodyPr/>
                    <a:lstStyle/>
                    <a:p>
                      <a:pPr algn="ctr"/>
                      <a:r>
                        <a:rPr lang="es-CO" sz="1400" b="1" dirty="0"/>
                        <a:t>54%</a:t>
                      </a:r>
                    </a:p>
                  </a:txBody>
                  <a:tcPr anchor="ctr">
                    <a:solidFill>
                      <a:schemeClr val="bg1">
                        <a:lumMod val="85000"/>
                      </a:schemeClr>
                    </a:solidFill>
                  </a:tcPr>
                </a:tc>
                <a:tc>
                  <a:txBody>
                    <a:bodyPr/>
                    <a:lstStyle/>
                    <a:p>
                      <a:pPr algn="ctr"/>
                      <a:r>
                        <a:rPr lang="es-CO" sz="1400" b="1" dirty="0"/>
                        <a:t>71%</a:t>
                      </a:r>
                    </a:p>
                  </a:txBody>
                  <a:tcPr anchor="ctr">
                    <a:solidFill>
                      <a:schemeClr val="bg1">
                        <a:lumMod val="85000"/>
                      </a:schemeClr>
                    </a:solidFill>
                  </a:tcPr>
                </a:tc>
                <a:tc>
                  <a:txBody>
                    <a:bodyPr/>
                    <a:lstStyle/>
                    <a:p>
                      <a:pPr algn="ctr"/>
                      <a:r>
                        <a:rPr lang="es-CO" sz="1400" b="1" dirty="0"/>
                        <a:t>60</a:t>
                      </a:r>
                      <a:r>
                        <a:rPr lang="es-CO" sz="1400" dirty="0"/>
                        <a:t>%</a:t>
                      </a:r>
                      <a:endParaRPr lang="es-CO" sz="1400" b="1" dirty="0"/>
                    </a:p>
                  </a:txBody>
                  <a:tcPr anchor="ctr">
                    <a:solidFill>
                      <a:schemeClr val="bg1">
                        <a:lumMod val="85000"/>
                      </a:schemeClr>
                    </a:solidFill>
                  </a:tcPr>
                </a:tc>
                <a:tc>
                  <a:txBody>
                    <a:bodyPr/>
                    <a:lstStyle/>
                    <a:p>
                      <a:pPr algn="ctr"/>
                      <a:r>
                        <a:rPr lang="es-CO" sz="1400" b="1" dirty="0"/>
                        <a:t>83</a:t>
                      </a:r>
                      <a:r>
                        <a:rPr lang="es-CO" sz="1400" dirty="0"/>
                        <a:t>%</a:t>
                      </a:r>
                      <a:endParaRPr lang="es-CO" sz="1400" b="1" dirty="0"/>
                    </a:p>
                  </a:txBody>
                  <a:tcPr anchor="ctr">
                    <a:solidFill>
                      <a:schemeClr val="bg1">
                        <a:lumMod val="85000"/>
                      </a:schemeClr>
                    </a:solidFill>
                  </a:tcPr>
                </a:tc>
                <a:tc>
                  <a:txBody>
                    <a:bodyPr/>
                    <a:lstStyle/>
                    <a:p>
                      <a:pPr algn="ctr"/>
                      <a:r>
                        <a:rPr lang="es-CO" sz="1400" b="1" dirty="0"/>
                        <a:t>74</a:t>
                      </a:r>
                      <a:r>
                        <a:rPr lang="es-CO" sz="1400" dirty="0"/>
                        <a:t>%</a:t>
                      </a:r>
                      <a:endParaRPr lang="es-CO" sz="1400" b="1" dirty="0"/>
                    </a:p>
                  </a:txBody>
                  <a:tcPr anchor="ctr">
                    <a:solidFill>
                      <a:schemeClr val="bg1">
                        <a:lumMod val="85000"/>
                      </a:schemeClr>
                    </a:solidFill>
                  </a:tcPr>
                </a:tc>
                <a:tc>
                  <a:txBody>
                    <a:bodyPr/>
                    <a:lstStyle/>
                    <a:p>
                      <a:pPr algn="ctr"/>
                      <a:r>
                        <a:rPr lang="es-CO" sz="1400" b="1" dirty="0"/>
                        <a:t>84</a:t>
                      </a:r>
                      <a:r>
                        <a:rPr lang="es-CO" sz="1400" dirty="0"/>
                        <a:t>%</a:t>
                      </a:r>
                      <a:endParaRPr lang="es-CO" sz="1400" b="1" dirty="0"/>
                    </a:p>
                  </a:txBody>
                  <a:tcPr anchor="ctr">
                    <a:solidFill>
                      <a:schemeClr val="bg1">
                        <a:lumMod val="85000"/>
                      </a:schemeClr>
                    </a:solidFill>
                  </a:tcPr>
                </a:tc>
                <a:tc>
                  <a:txBody>
                    <a:bodyPr/>
                    <a:lstStyle/>
                    <a:p>
                      <a:pPr algn="ctr"/>
                      <a:r>
                        <a:rPr lang="es-CO" sz="1400" b="1" dirty="0"/>
                        <a:t>71</a:t>
                      </a:r>
                      <a:r>
                        <a:rPr lang="es-CO" sz="1400" dirty="0"/>
                        <a:t>%</a:t>
                      </a:r>
                      <a:endParaRPr lang="es-CO" sz="1400" b="1" dirty="0"/>
                    </a:p>
                  </a:txBody>
                  <a:tcPr anchor="ctr">
                    <a:solidFill>
                      <a:schemeClr val="bg1">
                        <a:lumMod val="85000"/>
                      </a:schemeClr>
                    </a:solidFill>
                  </a:tcPr>
                </a:tc>
                <a:extLst>
                  <a:ext uri="{0D108BD9-81ED-4DB2-BD59-A6C34878D82A}">
                    <a16:rowId xmlns:a16="http://schemas.microsoft.com/office/drawing/2014/main" val="2128674937"/>
                  </a:ext>
                </a:extLst>
              </a:tr>
            </a:tbl>
          </a:graphicData>
        </a:graphic>
      </p:graphicFrame>
      <p:sp>
        <p:nvSpPr>
          <p:cNvPr id="10" name="Rectángulo 9"/>
          <p:cNvSpPr/>
          <p:nvPr/>
        </p:nvSpPr>
        <p:spPr>
          <a:xfrm>
            <a:off x="2603961" y="5877789"/>
            <a:ext cx="7848600" cy="830997"/>
          </a:xfrm>
          <a:prstGeom prst="rect">
            <a:avLst/>
          </a:prstGeom>
        </p:spPr>
        <p:txBody>
          <a:bodyPr wrap="square">
            <a:spAutoFit/>
          </a:bodyPr>
          <a:lstStyle/>
          <a:p>
            <a:pPr algn="just">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Para realizar un análisis acorde a la realidad de la entidad, se tomó el promedio anual de llamadas durante 8 meses del año, sin tener en cuenta los meses donde las medidas de aislamiento obligatorio fueron más restrictivas.</a:t>
            </a:r>
            <a:endParaRPr lang="es-CO" sz="1200" dirty="0">
              <a:effectLst/>
              <a:latin typeface="Lucida Bright" panose="02040602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635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satisfacción del cliente</a:t>
            </a:r>
            <a:endParaRPr lang="es-CO" sz="40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Mercadeo en el Diseño Web | Interficto SEO"/>
          <p:cNvPicPr>
            <a:picLocks noChangeAspect="1" noChangeArrowheads="1"/>
          </p:cNvPicPr>
          <p:nvPr/>
        </p:nvPicPr>
        <p:blipFill rotWithShape="1">
          <a:blip r:embed="rId2">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3674805161"/>
              </p:ext>
            </p:extLst>
          </p:nvPr>
        </p:nvGraphicFramePr>
        <p:xfrm>
          <a:off x="765810" y="2478437"/>
          <a:ext cx="6919780" cy="3129885"/>
        </p:xfrm>
        <a:graphic>
          <a:graphicData uri="http://schemas.openxmlformats.org/drawingml/2006/table">
            <a:tbl>
              <a:tblPr firstRow="1" firstCol="1" bandRow="1">
                <a:tableStyleId>{00A15C55-8517-42AA-B614-E9B94910E393}</a:tableStyleId>
              </a:tblPr>
              <a:tblGrid>
                <a:gridCol w="1513153">
                  <a:extLst>
                    <a:ext uri="{9D8B030D-6E8A-4147-A177-3AD203B41FA5}">
                      <a16:colId xmlns:a16="http://schemas.microsoft.com/office/drawing/2014/main" val="1566958701"/>
                    </a:ext>
                  </a:extLst>
                </a:gridCol>
                <a:gridCol w="2397209">
                  <a:extLst>
                    <a:ext uri="{9D8B030D-6E8A-4147-A177-3AD203B41FA5}">
                      <a16:colId xmlns:a16="http://schemas.microsoft.com/office/drawing/2014/main" val="2587554085"/>
                    </a:ext>
                  </a:extLst>
                </a:gridCol>
                <a:gridCol w="1562970">
                  <a:extLst>
                    <a:ext uri="{9D8B030D-6E8A-4147-A177-3AD203B41FA5}">
                      <a16:colId xmlns:a16="http://schemas.microsoft.com/office/drawing/2014/main" val="2858940867"/>
                    </a:ext>
                  </a:extLst>
                </a:gridCol>
                <a:gridCol w="1446448">
                  <a:extLst>
                    <a:ext uri="{9D8B030D-6E8A-4147-A177-3AD203B41FA5}">
                      <a16:colId xmlns:a16="http://schemas.microsoft.com/office/drawing/2014/main" val="41882251"/>
                    </a:ext>
                  </a:extLst>
                </a:gridCol>
              </a:tblGrid>
              <a:tr h="1173705">
                <a:tc>
                  <a:txBody>
                    <a:bodyPr/>
                    <a:lstStyle/>
                    <a:p>
                      <a:pPr algn="ctr">
                        <a:lnSpc>
                          <a:spcPct val="107000"/>
                        </a:lnSpc>
                        <a:spcAft>
                          <a:spcPts val="0"/>
                        </a:spcAft>
                      </a:pPr>
                      <a:r>
                        <a:rPr lang="es-CO" sz="1600" cap="all">
                          <a:solidFill>
                            <a:schemeClr val="tx1"/>
                          </a:solidFill>
                          <a:effectLst/>
                        </a:rPr>
                        <a:t>periodo</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Numero de encuestas con satisfacción superior al 90%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Total, de encuestas realizadas</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Nivel de satisfacción </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76118861"/>
                  </a:ext>
                </a:extLst>
              </a:tr>
              <a:tr h="391236">
                <a:tc>
                  <a:txBody>
                    <a:bodyPr/>
                    <a:lstStyle/>
                    <a:p>
                      <a:pPr algn="ctr">
                        <a:lnSpc>
                          <a:spcPct val="107000"/>
                        </a:lnSpc>
                        <a:spcAft>
                          <a:spcPts val="0"/>
                        </a:spcAft>
                      </a:pPr>
                      <a:r>
                        <a:rPr lang="es-CO" sz="1600" cap="all">
                          <a:solidFill>
                            <a:schemeClr val="tx1"/>
                          </a:solidFill>
                          <a:effectLst/>
                        </a:rPr>
                        <a:t>Marzo</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32</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36</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89%</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97988029"/>
                  </a:ext>
                </a:extLst>
              </a:tr>
              <a:tr h="391236">
                <a:tc>
                  <a:txBody>
                    <a:bodyPr/>
                    <a:lstStyle/>
                    <a:p>
                      <a:pPr algn="ctr">
                        <a:lnSpc>
                          <a:spcPct val="107000"/>
                        </a:lnSpc>
                        <a:spcAft>
                          <a:spcPts val="0"/>
                        </a:spcAft>
                      </a:pPr>
                      <a:r>
                        <a:rPr lang="es-CO" sz="1600" cap="all">
                          <a:solidFill>
                            <a:schemeClr val="tx1"/>
                          </a:solidFill>
                          <a:effectLst/>
                        </a:rPr>
                        <a:t>Junio</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88%</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15745320"/>
                  </a:ext>
                </a:extLst>
              </a:tr>
              <a:tr h="391236">
                <a:tc>
                  <a:txBody>
                    <a:bodyPr/>
                    <a:lstStyle/>
                    <a:p>
                      <a:pPr algn="ctr">
                        <a:lnSpc>
                          <a:spcPct val="107000"/>
                        </a:lnSpc>
                        <a:spcAft>
                          <a:spcPts val="0"/>
                        </a:spcAft>
                      </a:pPr>
                      <a:r>
                        <a:rPr lang="es-CO" sz="1600" cap="all">
                          <a:solidFill>
                            <a:schemeClr val="tx1"/>
                          </a:solidFill>
                          <a:effectLst/>
                        </a:rPr>
                        <a:t>Septiembre</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53</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83%</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0943840"/>
                  </a:ext>
                </a:extLst>
              </a:tr>
              <a:tr h="391236">
                <a:tc>
                  <a:txBody>
                    <a:bodyPr/>
                    <a:lstStyle/>
                    <a:p>
                      <a:pPr algn="ctr">
                        <a:lnSpc>
                          <a:spcPct val="107000"/>
                        </a:lnSpc>
                        <a:spcAft>
                          <a:spcPts val="0"/>
                        </a:spcAft>
                      </a:pPr>
                      <a:r>
                        <a:rPr lang="es-CO" sz="1600" cap="all">
                          <a:solidFill>
                            <a:schemeClr val="tx1"/>
                          </a:solidFill>
                          <a:effectLst/>
                        </a:rPr>
                        <a:t>Diciembre</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32</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91%</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2214850"/>
                  </a:ext>
                </a:extLst>
              </a:tr>
              <a:tr h="391236">
                <a:tc>
                  <a:txBody>
                    <a:bodyPr/>
                    <a:lstStyle/>
                    <a:p>
                      <a:pPr algn="ctr">
                        <a:lnSpc>
                          <a:spcPct val="107000"/>
                        </a:lnSpc>
                        <a:spcAft>
                          <a:spcPts val="0"/>
                        </a:spcAft>
                      </a:pPr>
                      <a:r>
                        <a:rPr lang="es-CO" sz="1600" b="1" cap="all" dirty="0">
                          <a:solidFill>
                            <a:schemeClr val="tx1"/>
                          </a:solidFill>
                          <a:effectLst/>
                        </a:rPr>
                        <a:t>Acumulado</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b="1" dirty="0">
                          <a:solidFill>
                            <a:schemeClr val="tx1"/>
                          </a:solidFill>
                          <a:effectLst/>
                        </a:rPr>
                        <a:t>124</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a:lnSpc>
                          <a:spcPct val="107000"/>
                        </a:lnSpc>
                        <a:spcAft>
                          <a:spcPts val="0"/>
                        </a:spcAft>
                      </a:pPr>
                      <a:r>
                        <a:rPr lang="es-CO" sz="1600" b="1" dirty="0">
                          <a:solidFill>
                            <a:schemeClr val="tx1"/>
                          </a:solidFill>
                          <a:effectLst/>
                        </a:rPr>
                        <a:t>143</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a:lnSpc>
                          <a:spcPct val="107000"/>
                        </a:lnSpc>
                        <a:spcAft>
                          <a:spcPts val="0"/>
                        </a:spcAft>
                      </a:pPr>
                      <a:r>
                        <a:rPr lang="es-CO" sz="1600" b="1" dirty="0">
                          <a:solidFill>
                            <a:schemeClr val="tx1"/>
                          </a:solidFill>
                          <a:effectLst/>
                        </a:rPr>
                        <a:t>87%</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extLst>
                  <a:ext uri="{0D108BD9-81ED-4DB2-BD59-A6C34878D82A}">
                    <a16:rowId xmlns:a16="http://schemas.microsoft.com/office/drawing/2014/main" val="227288736"/>
                  </a:ext>
                </a:extLst>
              </a:tr>
            </a:tbl>
          </a:graphicData>
        </a:graphic>
      </p:graphicFrame>
      <p:sp>
        <p:nvSpPr>
          <p:cNvPr id="6" name="Rectángulo 5"/>
          <p:cNvSpPr/>
          <p:nvPr/>
        </p:nvSpPr>
        <p:spPr>
          <a:xfrm>
            <a:off x="8149349" y="2423384"/>
            <a:ext cx="3505200" cy="3239990"/>
          </a:xfrm>
          <a:prstGeom prst="rect">
            <a:avLst/>
          </a:prstGeom>
        </p:spPr>
        <p:txBody>
          <a:bodyPr wrap="square">
            <a:spAutoFit/>
          </a:bodyPr>
          <a:lstStyle/>
          <a:p>
            <a:pPr algn="just">
              <a:lnSpc>
                <a:spcPct val="107000"/>
              </a:lnSpc>
              <a:spcAft>
                <a:spcPts val="800"/>
              </a:spcAft>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La gente que visita la Lotería de Bogotá, queda satisfecha con el servicio brindado en general:</a:t>
            </a:r>
          </a:p>
          <a:p>
            <a:pPr marL="285750" indent="-285750" algn="just">
              <a:lnSpc>
                <a:spcPct val="107000"/>
              </a:lnSpc>
              <a:spcAft>
                <a:spcPts val="800"/>
              </a:spcAft>
              <a:buFontTx/>
              <a:buChar char="-"/>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Comodidad de la Oficina que los atiende</a:t>
            </a:r>
          </a:p>
          <a:p>
            <a:pPr marL="285750" indent="-285750" algn="just">
              <a:lnSpc>
                <a:spcPct val="107000"/>
              </a:lnSpc>
              <a:spcAft>
                <a:spcPts val="800"/>
              </a:spcAft>
              <a:buFontTx/>
              <a:buChar char="-"/>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Calidad de la atención</a:t>
            </a:r>
          </a:p>
          <a:p>
            <a:pPr marL="285750" indent="-285750" algn="just">
              <a:lnSpc>
                <a:spcPct val="107000"/>
              </a:lnSpc>
              <a:spcAft>
                <a:spcPts val="800"/>
              </a:spcAft>
              <a:buFontTx/>
              <a:buChar char="-"/>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Calidad de la información</a:t>
            </a:r>
          </a:p>
          <a:p>
            <a:pPr marL="285750" indent="-285750" algn="just">
              <a:lnSpc>
                <a:spcPct val="107000"/>
              </a:lnSpc>
              <a:spcAft>
                <a:spcPts val="800"/>
              </a:spcAft>
              <a:buFontTx/>
              <a:buChar char="-"/>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Información suministrada </a:t>
            </a:r>
          </a:p>
          <a:p>
            <a:pPr marL="285750" indent="-285750" algn="just">
              <a:lnSpc>
                <a:spcPct val="107000"/>
              </a:lnSpc>
              <a:spcAft>
                <a:spcPts val="800"/>
              </a:spcAft>
              <a:buFontTx/>
              <a:buChar char="-"/>
            </a:pPr>
            <a:r>
              <a:rPr lang="es-CO" sz="1600" dirty="0">
                <a:solidFill>
                  <a:srgbClr val="000000"/>
                </a:solidFill>
                <a:latin typeface="Arial" panose="020B0604020202020204" pitchFamily="34" charset="0"/>
                <a:ea typeface="Calibri" panose="020F0502020204030204" pitchFamily="34" charset="0"/>
                <a:cs typeface="Arial" panose="020B0604020202020204" pitchFamily="34" charset="0"/>
              </a:rPr>
              <a:t>Tiempo de espera para ser atendido.  </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6887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despacho de Billetería</a:t>
            </a:r>
            <a:endParaRPr lang="es-CO" sz="40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Mercadeo en el Diseño Web | Interficto SEO"/>
          <p:cNvPicPr>
            <a:picLocks noChangeAspect="1" noChangeArrowheads="1"/>
          </p:cNvPicPr>
          <p:nvPr/>
        </p:nvPicPr>
        <p:blipFill rotWithShape="1">
          <a:blip r:embed="rId2">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2208118497"/>
              </p:ext>
            </p:extLst>
          </p:nvPr>
        </p:nvGraphicFramePr>
        <p:xfrm>
          <a:off x="3044141" y="2241735"/>
          <a:ext cx="8553692" cy="3481203"/>
        </p:xfrm>
        <a:graphic>
          <a:graphicData uri="http://schemas.openxmlformats.org/drawingml/2006/table">
            <a:tbl>
              <a:tblPr firstRow="1" firstCol="1" bandRow="1">
                <a:tableStyleId>{00A15C55-8517-42AA-B614-E9B94910E393}</a:tableStyleId>
              </a:tblPr>
              <a:tblGrid>
                <a:gridCol w="1709038">
                  <a:extLst>
                    <a:ext uri="{9D8B030D-6E8A-4147-A177-3AD203B41FA5}">
                      <a16:colId xmlns:a16="http://schemas.microsoft.com/office/drawing/2014/main" val="3908499485"/>
                    </a:ext>
                  </a:extLst>
                </a:gridCol>
                <a:gridCol w="2201249">
                  <a:extLst>
                    <a:ext uri="{9D8B030D-6E8A-4147-A177-3AD203B41FA5}">
                      <a16:colId xmlns:a16="http://schemas.microsoft.com/office/drawing/2014/main" val="3564602716"/>
                    </a:ext>
                  </a:extLst>
                </a:gridCol>
                <a:gridCol w="1271622">
                  <a:extLst>
                    <a:ext uri="{9D8B030D-6E8A-4147-A177-3AD203B41FA5}">
                      <a16:colId xmlns:a16="http://schemas.microsoft.com/office/drawing/2014/main" val="2018897410"/>
                    </a:ext>
                  </a:extLst>
                </a:gridCol>
                <a:gridCol w="1751551">
                  <a:extLst>
                    <a:ext uri="{9D8B030D-6E8A-4147-A177-3AD203B41FA5}">
                      <a16:colId xmlns:a16="http://schemas.microsoft.com/office/drawing/2014/main" val="1397053692"/>
                    </a:ext>
                  </a:extLst>
                </a:gridCol>
                <a:gridCol w="1620232">
                  <a:extLst>
                    <a:ext uri="{9D8B030D-6E8A-4147-A177-3AD203B41FA5}">
                      <a16:colId xmlns:a16="http://schemas.microsoft.com/office/drawing/2014/main" val="4167466273"/>
                    </a:ext>
                  </a:extLst>
                </a:gridCol>
              </a:tblGrid>
              <a:tr h="440149">
                <a:tc>
                  <a:txBody>
                    <a:bodyPr/>
                    <a:lstStyle/>
                    <a:p>
                      <a:pPr algn="ctr">
                        <a:lnSpc>
                          <a:spcPct val="107000"/>
                        </a:lnSpc>
                        <a:spcAft>
                          <a:spcPts val="0"/>
                        </a:spcAft>
                      </a:pPr>
                      <a:r>
                        <a:rPr lang="es-CO" sz="1600" cap="all" dirty="0">
                          <a:solidFill>
                            <a:schemeClr val="tx1"/>
                          </a:solidFill>
                          <a:effectLst/>
                        </a:rPr>
                        <a:t>MES</a:t>
                      </a:r>
                      <a:endParaRPr lang="es-CO"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Cantidad de billetes despachados </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No. De sorteo</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 Metas (290,500 por sorteo)</a:t>
                      </a:r>
                      <a:endParaRPr lang="es-CO" sz="2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 cumplimiento </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41316444"/>
                  </a:ext>
                </a:extLst>
              </a:tr>
              <a:tr h="183580">
                <a:tc>
                  <a:txBody>
                    <a:bodyPr/>
                    <a:lstStyle/>
                    <a:p>
                      <a:pPr algn="ctr">
                        <a:lnSpc>
                          <a:spcPct val="107000"/>
                        </a:lnSpc>
                        <a:spcAft>
                          <a:spcPts val="0"/>
                        </a:spcAft>
                      </a:pPr>
                      <a:r>
                        <a:rPr lang="es-CO" sz="1600" b="0" cap="all" dirty="0">
                          <a:solidFill>
                            <a:schemeClr val="tx1"/>
                          </a:solidFill>
                          <a:effectLst/>
                        </a:rPr>
                        <a:t>Enero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1.394.350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1.452.500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96%</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6599149"/>
                  </a:ext>
                </a:extLst>
              </a:tr>
              <a:tr h="183580">
                <a:tc>
                  <a:txBody>
                    <a:bodyPr/>
                    <a:lstStyle/>
                    <a:p>
                      <a:pPr algn="ctr">
                        <a:lnSpc>
                          <a:spcPct val="107000"/>
                        </a:lnSpc>
                        <a:spcAft>
                          <a:spcPts val="0"/>
                        </a:spcAft>
                      </a:pPr>
                      <a:r>
                        <a:rPr lang="es-CO" sz="1600" b="0" cap="all" dirty="0">
                          <a:solidFill>
                            <a:schemeClr val="tx1"/>
                          </a:solidFill>
                          <a:effectLst/>
                        </a:rPr>
                        <a:t>Febrero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1.263.390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1.162.000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109%</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3651141"/>
                  </a:ext>
                </a:extLst>
              </a:tr>
              <a:tr h="183580">
                <a:tc>
                  <a:txBody>
                    <a:bodyPr/>
                    <a:lstStyle/>
                    <a:p>
                      <a:pPr algn="ctr">
                        <a:lnSpc>
                          <a:spcPct val="107000"/>
                        </a:lnSpc>
                        <a:spcAft>
                          <a:spcPts val="0"/>
                        </a:spcAft>
                      </a:pPr>
                      <a:r>
                        <a:rPr lang="es-CO" sz="1600" b="0" cap="all" dirty="0">
                          <a:solidFill>
                            <a:schemeClr val="tx1"/>
                          </a:solidFill>
                          <a:effectLst/>
                        </a:rPr>
                        <a:t>Marzo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961.880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871.500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0076966"/>
                  </a:ext>
                </a:extLst>
              </a:tr>
              <a:tr h="183580">
                <a:tc>
                  <a:txBody>
                    <a:bodyPr/>
                    <a:lstStyle/>
                    <a:p>
                      <a:pPr algn="ctr">
                        <a:lnSpc>
                          <a:spcPct val="107000"/>
                        </a:lnSpc>
                        <a:spcAft>
                          <a:spcPts val="0"/>
                        </a:spcAft>
                      </a:pPr>
                      <a:r>
                        <a:rPr lang="es-CO" sz="1600" b="0" cap="all" dirty="0">
                          <a:solidFill>
                            <a:schemeClr val="tx1"/>
                          </a:solidFill>
                          <a:effectLst/>
                        </a:rPr>
                        <a:t>Mayo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656.210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871.500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7413993"/>
                  </a:ext>
                </a:extLst>
              </a:tr>
              <a:tr h="183580">
                <a:tc>
                  <a:txBody>
                    <a:bodyPr/>
                    <a:lstStyle/>
                    <a:p>
                      <a:pPr algn="ctr">
                        <a:lnSpc>
                          <a:spcPct val="107000"/>
                        </a:lnSpc>
                        <a:spcAft>
                          <a:spcPts val="0"/>
                        </a:spcAft>
                      </a:pPr>
                      <a:r>
                        <a:rPr lang="es-CO" sz="1600" b="0" cap="all">
                          <a:solidFill>
                            <a:schemeClr val="tx1"/>
                          </a:solidFill>
                          <a:effectLst/>
                        </a:rPr>
                        <a:t>Junio</a:t>
                      </a:r>
                      <a:endParaRPr lang="es-CO" sz="20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743.410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1.162.000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3166983"/>
                  </a:ext>
                </a:extLst>
              </a:tr>
              <a:tr h="183580">
                <a:tc>
                  <a:txBody>
                    <a:bodyPr/>
                    <a:lstStyle/>
                    <a:p>
                      <a:pPr algn="ctr">
                        <a:lnSpc>
                          <a:spcPct val="107000"/>
                        </a:lnSpc>
                        <a:spcAft>
                          <a:spcPts val="0"/>
                        </a:spcAft>
                      </a:pPr>
                      <a:r>
                        <a:rPr lang="es-CO" sz="1600" b="0" cap="all" dirty="0">
                          <a:solidFill>
                            <a:schemeClr val="tx1"/>
                          </a:solidFill>
                          <a:effectLst/>
                        </a:rPr>
                        <a:t>Julio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1.093.485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1.452.500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1934112"/>
                  </a:ext>
                </a:extLst>
              </a:tr>
              <a:tr h="183580">
                <a:tc>
                  <a:txBody>
                    <a:bodyPr/>
                    <a:lstStyle/>
                    <a:p>
                      <a:pPr algn="ctr">
                        <a:lnSpc>
                          <a:spcPct val="107000"/>
                        </a:lnSpc>
                        <a:spcAft>
                          <a:spcPts val="0"/>
                        </a:spcAft>
                      </a:pPr>
                      <a:r>
                        <a:rPr lang="es-CO" sz="1600" b="0" cap="all" dirty="0">
                          <a:solidFill>
                            <a:schemeClr val="tx1"/>
                          </a:solidFill>
                          <a:effectLst/>
                        </a:rPr>
                        <a:t>Agosto</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853.295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1.162.000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73%</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85995848"/>
                  </a:ext>
                </a:extLst>
              </a:tr>
              <a:tr h="183580">
                <a:tc>
                  <a:txBody>
                    <a:bodyPr/>
                    <a:lstStyle/>
                    <a:p>
                      <a:pPr algn="ctr">
                        <a:lnSpc>
                          <a:spcPct val="107000"/>
                        </a:lnSpc>
                        <a:spcAft>
                          <a:spcPts val="0"/>
                        </a:spcAft>
                      </a:pPr>
                      <a:r>
                        <a:rPr lang="es-CO" sz="1600" b="0" cap="all" dirty="0">
                          <a:solidFill>
                            <a:schemeClr val="tx1"/>
                          </a:solidFill>
                          <a:effectLst/>
                        </a:rPr>
                        <a:t>Septiembre</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868.745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1.162.000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7006278"/>
                  </a:ext>
                </a:extLst>
              </a:tr>
              <a:tr h="183580">
                <a:tc>
                  <a:txBody>
                    <a:bodyPr/>
                    <a:lstStyle/>
                    <a:p>
                      <a:pPr algn="ctr">
                        <a:lnSpc>
                          <a:spcPct val="107000"/>
                        </a:lnSpc>
                        <a:spcAft>
                          <a:spcPts val="0"/>
                        </a:spcAft>
                      </a:pPr>
                      <a:r>
                        <a:rPr lang="es-CO" sz="1600" b="0" cap="all" dirty="0">
                          <a:solidFill>
                            <a:schemeClr val="tx1"/>
                          </a:solidFill>
                          <a:effectLst/>
                        </a:rPr>
                        <a:t>Octubre</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1.099.550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1.452.500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76%</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34784278"/>
                  </a:ext>
                </a:extLst>
              </a:tr>
              <a:tr h="183580">
                <a:tc>
                  <a:txBody>
                    <a:bodyPr/>
                    <a:lstStyle/>
                    <a:p>
                      <a:pPr algn="ctr">
                        <a:lnSpc>
                          <a:spcPct val="107000"/>
                        </a:lnSpc>
                        <a:spcAft>
                          <a:spcPts val="0"/>
                        </a:spcAft>
                      </a:pPr>
                      <a:r>
                        <a:rPr lang="es-CO" sz="1600" b="0" cap="all" dirty="0">
                          <a:solidFill>
                            <a:schemeClr val="tx1"/>
                          </a:solidFill>
                          <a:effectLst/>
                        </a:rPr>
                        <a:t>Noviembre</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905.545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1.162.000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78%</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07954141"/>
                  </a:ext>
                </a:extLst>
              </a:tr>
              <a:tr h="183580">
                <a:tc>
                  <a:txBody>
                    <a:bodyPr/>
                    <a:lstStyle/>
                    <a:p>
                      <a:pPr algn="ctr">
                        <a:lnSpc>
                          <a:spcPct val="107000"/>
                        </a:lnSpc>
                        <a:spcAft>
                          <a:spcPts val="0"/>
                        </a:spcAft>
                      </a:pPr>
                      <a:r>
                        <a:rPr lang="es-CO" sz="1600" b="0" cap="all" dirty="0">
                          <a:solidFill>
                            <a:schemeClr val="tx1"/>
                          </a:solidFill>
                          <a:effectLst/>
                        </a:rPr>
                        <a:t>Diciembre</a:t>
                      </a:r>
                      <a:endParaRPr lang="es-CO" sz="20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1.176.190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1.452.500</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81%</a:t>
                      </a:r>
                      <a:endParaRPr lang="es-CO" sz="20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97451198"/>
                  </a:ext>
                </a:extLst>
              </a:tr>
              <a:tr h="190215">
                <a:tc>
                  <a:txBody>
                    <a:bodyPr/>
                    <a:lstStyle/>
                    <a:p>
                      <a:pPr algn="ctr">
                        <a:lnSpc>
                          <a:spcPct val="107000"/>
                        </a:lnSpc>
                        <a:spcAft>
                          <a:spcPts val="0"/>
                        </a:spcAft>
                      </a:pPr>
                      <a:r>
                        <a:rPr lang="es-CO" sz="1600" b="1" cap="all" dirty="0">
                          <a:solidFill>
                            <a:schemeClr val="tx1"/>
                          </a:solidFill>
                          <a:effectLst/>
                        </a:rPr>
                        <a:t>Total</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b="1" dirty="0">
                          <a:solidFill>
                            <a:schemeClr val="tx1"/>
                          </a:solidFill>
                          <a:effectLst/>
                        </a:rPr>
                        <a:t>11.016.050</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a:lnSpc>
                          <a:spcPct val="107000"/>
                        </a:lnSpc>
                        <a:spcAft>
                          <a:spcPts val="0"/>
                        </a:spcAft>
                      </a:pPr>
                      <a:r>
                        <a:rPr lang="es-CO" sz="1600" b="1" dirty="0">
                          <a:solidFill>
                            <a:schemeClr val="tx1"/>
                          </a:solidFill>
                          <a:effectLst/>
                        </a:rPr>
                        <a:t>46</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a:lnSpc>
                          <a:spcPct val="107000"/>
                        </a:lnSpc>
                        <a:spcAft>
                          <a:spcPts val="0"/>
                        </a:spcAft>
                      </a:pPr>
                      <a:r>
                        <a:rPr lang="es-CO" sz="1600" b="1" dirty="0">
                          <a:solidFill>
                            <a:schemeClr val="tx1"/>
                          </a:solidFill>
                          <a:effectLst/>
                        </a:rPr>
                        <a:t>13.363.000</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tc>
                  <a:txBody>
                    <a:bodyPr/>
                    <a:lstStyle/>
                    <a:p>
                      <a:pPr algn="ctr">
                        <a:lnSpc>
                          <a:spcPct val="107000"/>
                        </a:lnSpc>
                        <a:spcAft>
                          <a:spcPts val="0"/>
                        </a:spcAft>
                      </a:pPr>
                      <a:r>
                        <a:rPr lang="es-CO" sz="1600" b="1" dirty="0">
                          <a:solidFill>
                            <a:schemeClr val="tx1"/>
                          </a:solidFill>
                          <a:effectLst/>
                        </a:rPr>
                        <a:t>82%</a:t>
                      </a:r>
                      <a:endParaRPr lang="es-CO" sz="20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4"/>
                    </a:solidFill>
                  </a:tcPr>
                </a:tc>
                <a:extLst>
                  <a:ext uri="{0D108BD9-81ED-4DB2-BD59-A6C34878D82A}">
                    <a16:rowId xmlns:a16="http://schemas.microsoft.com/office/drawing/2014/main" val="3465895977"/>
                  </a:ext>
                </a:extLst>
              </a:tr>
            </a:tbl>
          </a:graphicData>
        </a:graphic>
      </p:graphicFrame>
      <p:sp>
        <p:nvSpPr>
          <p:cNvPr id="6" name="Rectángulo 5"/>
          <p:cNvSpPr/>
          <p:nvPr/>
        </p:nvSpPr>
        <p:spPr>
          <a:xfrm>
            <a:off x="4138088" y="6013148"/>
            <a:ext cx="5792990" cy="584775"/>
          </a:xfrm>
          <a:prstGeom prst="rect">
            <a:avLst/>
          </a:prstGeom>
        </p:spPr>
        <p:txBody>
          <a:bodyPr wrap="square">
            <a:spAutoFit/>
          </a:bodyPr>
          <a:lstStyle/>
          <a:p>
            <a:pPr lvl="0" algn="just">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De acuerdo a lo informado por el líder de proceso la retención obedece a retención de distribuidores por falta de pago.</a:t>
            </a:r>
            <a:endParaRPr lang="es-CO" sz="1200" dirty="0">
              <a:effectLst/>
              <a:latin typeface="Lucida Bright" panose="02040602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93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seguidores en redes sociales</a:t>
            </a:r>
            <a:endParaRPr lang="es-CO" sz="40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Mercadeo en el Diseño Web | Interficto SEO"/>
          <p:cNvPicPr>
            <a:picLocks noChangeAspect="1" noChangeArrowheads="1"/>
          </p:cNvPicPr>
          <p:nvPr/>
        </p:nvPicPr>
        <p:blipFill rotWithShape="1">
          <a:blip r:embed="rId2">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3776310524"/>
              </p:ext>
            </p:extLst>
          </p:nvPr>
        </p:nvGraphicFramePr>
        <p:xfrm>
          <a:off x="555583" y="2222345"/>
          <a:ext cx="9306047" cy="3651435"/>
        </p:xfrm>
        <a:graphic>
          <a:graphicData uri="http://schemas.openxmlformats.org/drawingml/2006/table">
            <a:tbl>
              <a:tblPr firstRow="1" firstCol="1" bandRow="1">
                <a:tableStyleId>{00A15C55-8517-42AA-B614-E9B94910E393}</a:tableStyleId>
              </a:tblPr>
              <a:tblGrid>
                <a:gridCol w="1274858">
                  <a:extLst>
                    <a:ext uri="{9D8B030D-6E8A-4147-A177-3AD203B41FA5}">
                      <a16:colId xmlns:a16="http://schemas.microsoft.com/office/drawing/2014/main" val="884548767"/>
                    </a:ext>
                  </a:extLst>
                </a:gridCol>
                <a:gridCol w="844413">
                  <a:extLst>
                    <a:ext uri="{9D8B030D-6E8A-4147-A177-3AD203B41FA5}">
                      <a16:colId xmlns:a16="http://schemas.microsoft.com/office/drawing/2014/main" val="3199805860"/>
                    </a:ext>
                  </a:extLst>
                </a:gridCol>
                <a:gridCol w="1086918">
                  <a:extLst>
                    <a:ext uri="{9D8B030D-6E8A-4147-A177-3AD203B41FA5}">
                      <a16:colId xmlns:a16="http://schemas.microsoft.com/office/drawing/2014/main" val="2109478956"/>
                    </a:ext>
                  </a:extLst>
                </a:gridCol>
                <a:gridCol w="1215342">
                  <a:extLst>
                    <a:ext uri="{9D8B030D-6E8A-4147-A177-3AD203B41FA5}">
                      <a16:colId xmlns:a16="http://schemas.microsoft.com/office/drawing/2014/main" val="3232970541"/>
                    </a:ext>
                  </a:extLst>
                </a:gridCol>
                <a:gridCol w="1122744">
                  <a:extLst>
                    <a:ext uri="{9D8B030D-6E8A-4147-A177-3AD203B41FA5}">
                      <a16:colId xmlns:a16="http://schemas.microsoft.com/office/drawing/2014/main" val="3298245294"/>
                    </a:ext>
                  </a:extLst>
                </a:gridCol>
                <a:gridCol w="1076446">
                  <a:extLst>
                    <a:ext uri="{9D8B030D-6E8A-4147-A177-3AD203B41FA5}">
                      <a16:colId xmlns:a16="http://schemas.microsoft.com/office/drawing/2014/main" val="2927364440"/>
                    </a:ext>
                  </a:extLst>
                </a:gridCol>
                <a:gridCol w="1088020">
                  <a:extLst>
                    <a:ext uri="{9D8B030D-6E8A-4147-A177-3AD203B41FA5}">
                      <a16:colId xmlns:a16="http://schemas.microsoft.com/office/drawing/2014/main" val="3376083926"/>
                    </a:ext>
                  </a:extLst>
                </a:gridCol>
                <a:gridCol w="1597306">
                  <a:extLst>
                    <a:ext uri="{9D8B030D-6E8A-4147-A177-3AD203B41FA5}">
                      <a16:colId xmlns:a16="http://schemas.microsoft.com/office/drawing/2014/main" val="3785488177"/>
                    </a:ext>
                  </a:extLst>
                </a:gridCol>
              </a:tblGrid>
              <a:tr h="491641">
                <a:tc>
                  <a:txBody>
                    <a:bodyPr/>
                    <a:lstStyle/>
                    <a:p>
                      <a:pPr algn="ctr">
                        <a:lnSpc>
                          <a:spcPct val="107000"/>
                        </a:lnSpc>
                        <a:spcAft>
                          <a:spcPts val="0"/>
                        </a:spcAft>
                      </a:pPr>
                      <a:r>
                        <a:rPr lang="es-CO" sz="1600" cap="all">
                          <a:solidFill>
                            <a:schemeClr val="tx1"/>
                          </a:solidFill>
                          <a:effectLst/>
                        </a:rPr>
                        <a:t>Mes</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Metas</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Facebook</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Instagram</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Twitter</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YouTube</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 TOTAL</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Nivel de cumplimiento </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3983446"/>
                  </a:ext>
                </a:extLst>
              </a:tr>
              <a:tr h="261900">
                <a:tc>
                  <a:txBody>
                    <a:bodyPr/>
                    <a:lstStyle/>
                    <a:p>
                      <a:pPr algn="ctr">
                        <a:lnSpc>
                          <a:spcPct val="107000"/>
                        </a:lnSpc>
                        <a:spcAft>
                          <a:spcPts val="0"/>
                        </a:spcAft>
                      </a:pPr>
                      <a:r>
                        <a:rPr lang="es-CO" sz="1600" b="0" cap="all" dirty="0">
                          <a:solidFill>
                            <a:schemeClr val="tx1"/>
                          </a:solidFill>
                          <a:effectLst/>
                        </a:rPr>
                        <a:t>Enero</a:t>
                      </a:r>
                      <a:endParaRPr lang="es-CO" sz="16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58.637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37.195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5.443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5.628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9.650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57.916</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86926261"/>
                  </a:ext>
                </a:extLst>
              </a:tr>
              <a:tr h="261900">
                <a:tc>
                  <a:txBody>
                    <a:bodyPr/>
                    <a:lstStyle/>
                    <a:p>
                      <a:pPr algn="ctr">
                        <a:lnSpc>
                          <a:spcPct val="107000"/>
                        </a:lnSpc>
                        <a:spcAft>
                          <a:spcPts val="0"/>
                        </a:spcAft>
                      </a:pPr>
                      <a:r>
                        <a:rPr lang="es-CO" sz="1600" b="0" cap="all">
                          <a:solidFill>
                            <a:schemeClr val="tx1"/>
                          </a:solidFill>
                          <a:effectLst/>
                        </a:rPr>
                        <a:t>Febrero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60.831</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38.045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5.563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5.684</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10.100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59.392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7185471"/>
                  </a:ext>
                </a:extLst>
              </a:tr>
              <a:tr h="261900">
                <a:tc>
                  <a:txBody>
                    <a:bodyPr/>
                    <a:lstStyle/>
                    <a:p>
                      <a:pPr algn="ctr">
                        <a:lnSpc>
                          <a:spcPct val="107000"/>
                        </a:lnSpc>
                        <a:spcAft>
                          <a:spcPts val="0"/>
                        </a:spcAft>
                      </a:pPr>
                      <a:r>
                        <a:rPr lang="es-CO" sz="1600" b="0" cap="all">
                          <a:solidFill>
                            <a:schemeClr val="tx1"/>
                          </a:solidFill>
                          <a:effectLst/>
                        </a:rPr>
                        <a:t>Marzo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63.025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40.185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5.669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5.759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10.400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62.013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50536949"/>
                  </a:ext>
                </a:extLst>
              </a:tr>
              <a:tr h="261900">
                <a:tc>
                  <a:txBody>
                    <a:bodyPr/>
                    <a:lstStyle/>
                    <a:p>
                      <a:pPr algn="ctr">
                        <a:lnSpc>
                          <a:spcPct val="107000"/>
                        </a:lnSpc>
                        <a:spcAft>
                          <a:spcPts val="0"/>
                        </a:spcAft>
                      </a:pPr>
                      <a:r>
                        <a:rPr lang="es-CO" sz="1600" b="0" cap="all">
                          <a:solidFill>
                            <a:schemeClr val="tx1"/>
                          </a:solidFill>
                          <a:effectLst/>
                        </a:rPr>
                        <a:t>Abril</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65.219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40.308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5.711</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5.795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10.469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62.283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4580475"/>
                  </a:ext>
                </a:extLst>
              </a:tr>
              <a:tr h="261900">
                <a:tc>
                  <a:txBody>
                    <a:bodyPr/>
                    <a:lstStyle/>
                    <a:p>
                      <a:pPr algn="ctr">
                        <a:lnSpc>
                          <a:spcPct val="107000"/>
                        </a:lnSpc>
                        <a:spcAft>
                          <a:spcPts val="0"/>
                        </a:spcAft>
                      </a:pPr>
                      <a:r>
                        <a:rPr lang="es-CO" sz="1600" b="0" cap="all">
                          <a:solidFill>
                            <a:schemeClr val="tx1"/>
                          </a:solidFill>
                          <a:effectLst/>
                        </a:rPr>
                        <a:t>Mayo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67.413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40.698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5.830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5.832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10.700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63.060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94%</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40724442"/>
                  </a:ext>
                </a:extLst>
              </a:tr>
              <a:tr h="261900">
                <a:tc>
                  <a:txBody>
                    <a:bodyPr/>
                    <a:lstStyle/>
                    <a:p>
                      <a:pPr algn="ctr">
                        <a:lnSpc>
                          <a:spcPct val="107000"/>
                        </a:lnSpc>
                        <a:spcAft>
                          <a:spcPts val="0"/>
                        </a:spcAft>
                      </a:pPr>
                      <a:r>
                        <a:rPr lang="es-CO" sz="1600" b="0" cap="all">
                          <a:solidFill>
                            <a:schemeClr val="tx1"/>
                          </a:solidFill>
                          <a:effectLst/>
                        </a:rPr>
                        <a:t>Junio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69.607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41.817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5.967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5.879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11.000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64.663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24894202"/>
                  </a:ext>
                </a:extLst>
              </a:tr>
              <a:tr h="261900">
                <a:tc>
                  <a:txBody>
                    <a:bodyPr/>
                    <a:lstStyle/>
                    <a:p>
                      <a:pPr algn="ctr">
                        <a:lnSpc>
                          <a:spcPct val="107000"/>
                        </a:lnSpc>
                        <a:spcAft>
                          <a:spcPts val="0"/>
                        </a:spcAft>
                      </a:pPr>
                      <a:r>
                        <a:rPr lang="es-CO" sz="1600" b="0" cap="all">
                          <a:solidFill>
                            <a:schemeClr val="tx1"/>
                          </a:solidFill>
                          <a:effectLst/>
                        </a:rPr>
                        <a:t>Julio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71.800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42.342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6.180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5.937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11.300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65.759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03301112"/>
                  </a:ext>
                </a:extLst>
              </a:tr>
              <a:tr h="261900">
                <a:tc>
                  <a:txBody>
                    <a:bodyPr/>
                    <a:lstStyle/>
                    <a:p>
                      <a:pPr algn="ctr">
                        <a:lnSpc>
                          <a:spcPct val="107000"/>
                        </a:lnSpc>
                        <a:spcAft>
                          <a:spcPts val="0"/>
                        </a:spcAft>
                      </a:pPr>
                      <a:r>
                        <a:rPr lang="es-CO" sz="1600" b="0" cap="all">
                          <a:solidFill>
                            <a:schemeClr val="tx1"/>
                          </a:solidFill>
                          <a:effectLst/>
                        </a:rPr>
                        <a:t>Agosto</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73.994</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43.449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6.337</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6.050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11.600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67.436</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91%</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08468658"/>
                  </a:ext>
                </a:extLst>
              </a:tr>
              <a:tr h="261900">
                <a:tc>
                  <a:txBody>
                    <a:bodyPr/>
                    <a:lstStyle/>
                    <a:p>
                      <a:pPr algn="ctr">
                        <a:lnSpc>
                          <a:spcPct val="107000"/>
                        </a:lnSpc>
                        <a:spcAft>
                          <a:spcPts val="0"/>
                        </a:spcAft>
                      </a:pPr>
                      <a:r>
                        <a:rPr lang="es-CO" sz="1600" b="0" cap="all">
                          <a:solidFill>
                            <a:schemeClr val="tx1"/>
                          </a:solidFill>
                          <a:effectLst/>
                        </a:rPr>
                        <a:t>Septiembre</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76.188</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44.496</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6.425</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6.100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11.800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68.821</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37485403"/>
                  </a:ext>
                </a:extLst>
              </a:tr>
              <a:tr h="261900">
                <a:tc>
                  <a:txBody>
                    <a:bodyPr/>
                    <a:lstStyle/>
                    <a:p>
                      <a:pPr algn="ctr">
                        <a:lnSpc>
                          <a:spcPct val="107000"/>
                        </a:lnSpc>
                        <a:spcAft>
                          <a:spcPts val="0"/>
                        </a:spcAft>
                      </a:pPr>
                      <a:r>
                        <a:rPr lang="es-CO" sz="1600" b="0" cap="all">
                          <a:solidFill>
                            <a:schemeClr val="tx1"/>
                          </a:solidFill>
                          <a:effectLst/>
                        </a:rPr>
                        <a:t>Octubre</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78.382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45.863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6.560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6.169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12.100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70.692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8038938"/>
                  </a:ext>
                </a:extLst>
              </a:tr>
              <a:tr h="261900">
                <a:tc>
                  <a:txBody>
                    <a:bodyPr/>
                    <a:lstStyle/>
                    <a:p>
                      <a:pPr algn="ctr">
                        <a:lnSpc>
                          <a:spcPct val="107000"/>
                        </a:lnSpc>
                        <a:spcAft>
                          <a:spcPts val="0"/>
                        </a:spcAft>
                      </a:pPr>
                      <a:r>
                        <a:rPr lang="es-CO" sz="1600" b="0" cap="all">
                          <a:solidFill>
                            <a:schemeClr val="tx1"/>
                          </a:solidFill>
                          <a:effectLst/>
                        </a:rPr>
                        <a:t>Noviembre</a:t>
                      </a:r>
                      <a:endParaRPr lang="es-CO" sz="16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80.576</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47.393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6.692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6.244</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12.300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72.629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48592962"/>
                  </a:ext>
                </a:extLst>
              </a:tr>
              <a:tr h="261900">
                <a:tc>
                  <a:txBody>
                    <a:bodyPr/>
                    <a:lstStyle/>
                    <a:p>
                      <a:pPr algn="ctr">
                        <a:lnSpc>
                          <a:spcPct val="107000"/>
                        </a:lnSpc>
                        <a:spcAft>
                          <a:spcPts val="0"/>
                        </a:spcAft>
                      </a:pPr>
                      <a:r>
                        <a:rPr lang="es-CO" sz="1600" b="0" cap="all" dirty="0">
                          <a:solidFill>
                            <a:schemeClr val="tx1"/>
                          </a:solidFill>
                          <a:effectLst/>
                        </a:rPr>
                        <a:t>Diciembre</a:t>
                      </a:r>
                      <a:endParaRPr lang="es-CO" sz="16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82.770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48.909</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6.950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6.383</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12.500</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74.742</a:t>
                      </a:r>
                      <a:endParaRPr lang="es-CO" sz="16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90%</a:t>
                      </a:r>
                      <a:endParaRPr lang="es-CO"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00344412"/>
                  </a:ext>
                </a:extLst>
              </a:tr>
            </a:tbl>
          </a:graphicData>
        </a:graphic>
      </p:graphicFrame>
      <p:graphicFrame>
        <p:nvGraphicFramePr>
          <p:cNvPr id="9" name="Gráfico 8"/>
          <p:cNvGraphicFramePr/>
          <p:nvPr>
            <p:extLst>
              <p:ext uri="{D42A27DB-BD31-4B8C-83A1-F6EECF244321}">
                <p14:modId xmlns:p14="http://schemas.microsoft.com/office/powerpoint/2010/main" val="637489528"/>
              </p:ext>
            </p:extLst>
          </p:nvPr>
        </p:nvGraphicFramePr>
        <p:xfrm>
          <a:off x="9271322" y="3449256"/>
          <a:ext cx="2920678" cy="33424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3394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tráfico en página web</a:t>
            </a:r>
            <a:endParaRPr lang="es-CO" sz="40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Mercadeo en el Diseño Web | Interficto SEO"/>
          <p:cNvPicPr>
            <a:picLocks noChangeAspect="1" noChangeArrowheads="1"/>
          </p:cNvPicPr>
          <p:nvPr/>
        </p:nvPicPr>
        <p:blipFill rotWithShape="1">
          <a:blip r:embed="rId3">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Gráfico 4"/>
          <p:cNvGraphicFramePr/>
          <p:nvPr>
            <p:extLst>
              <p:ext uri="{D42A27DB-BD31-4B8C-83A1-F6EECF244321}">
                <p14:modId xmlns:p14="http://schemas.microsoft.com/office/powerpoint/2010/main" val="1557365488"/>
              </p:ext>
            </p:extLst>
          </p:nvPr>
        </p:nvGraphicFramePr>
        <p:xfrm>
          <a:off x="636608" y="2233914"/>
          <a:ext cx="10903351" cy="293997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ángulo 5"/>
          <p:cNvSpPr/>
          <p:nvPr/>
        </p:nvSpPr>
        <p:spPr>
          <a:xfrm>
            <a:off x="636608" y="5409970"/>
            <a:ext cx="10903351" cy="355803"/>
          </a:xfrm>
          <a:prstGeom prst="rect">
            <a:avLst/>
          </a:prstGeom>
        </p:spPr>
        <p:txBody>
          <a:bodyPr wrap="square">
            <a:spAutoFit/>
          </a:bodyPr>
          <a:lstStyle/>
          <a:p>
            <a:pPr algn="just">
              <a:lnSpc>
                <a:spcPct val="107000"/>
              </a:lnSpc>
              <a:spcAft>
                <a:spcPts val="800"/>
              </a:spcAft>
            </a:pPr>
            <a:r>
              <a:rPr lang="es-CO"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Se recomienda replantear el indicador, dado que las metas no reflejan la realidad del tráfico de la página web.</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490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5601867"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2 CLIENTE Y MERCADO</a:t>
            </a:r>
          </a:p>
        </p:txBody>
      </p:sp>
      <p:sp>
        <p:nvSpPr>
          <p:cNvPr id="3" name="CuadroTexto 2"/>
          <p:cNvSpPr txBox="1"/>
          <p:nvPr/>
        </p:nvSpPr>
        <p:spPr>
          <a:xfrm>
            <a:off x="2083723" y="705167"/>
            <a:ext cx="8889077" cy="584775"/>
          </a:xfrm>
          <a:prstGeom prst="rect">
            <a:avLst/>
          </a:prstGeom>
          <a:noFill/>
        </p:spPr>
        <p:txBody>
          <a:bodyPr wrap="square" rtlCol="0">
            <a:spAutoFit/>
          </a:bodyPr>
          <a:lstStyle/>
          <a:p>
            <a:r>
              <a:rPr lang="es-MX" sz="3200" dirty="0">
                <a:ln>
                  <a:solidFill>
                    <a:schemeClr val="tx1"/>
                  </a:solidFill>
                </a:ln>
                <a:latin typeface="Champagne &amp; Limousines" panose="020B0702020202020504" pitchFamily="34" charset="0"/>
                <a:ea typeface="Champagne &amp; Limousines" panose="020B0702020202020504" pitchFamily="34" charset="0"/>
              </a:rPr>
              <a:t>MEJORAR TRANSPARENCIA Y CONTROL AL SECTOR</a:t>
            </a:r>
            <a:endParaRPr lang="es-CO" sz="32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Mercadeo en el Diseño Web | Interficto SEO"/>
          <p:cNvPicPr>
            <a:picLocks noChangeAspect="1" noChangeArrowheads="1"/>
          </p:cNvPicPr>
          <p:nvPr/>
        </p:nvPicPr>
        <p:blipFill rotWithShape="1">
          <a:blip r:embed="rId2">
            <a:duotone>
              <a:prstClr val="black"/>
              <a:srgbClr val="ED1C24">
                <a:tint val="45000"/>
                <a:satMod val="400000"/>
              </a:srgbClr>
            </a:duotone>
            <a:extLst>
              <a:ext uri="{28A0092B-C50C-407E-A947-70E740481C1C}">
                <a14:useLocalDpi xmlns:a14="http://schemas.microsoft.com/office/drawing/2010/main" val="0"/>
              </a:ext>
            </a:extLst>
          </a:blip>
          <a:srcRect l="27969" t="19487" r="29466" b="31950"/>
          <a:stretch/>
        </p:blipFill>
        <p:spPr bwMode="auto">
          <a:xfrm>
            <a:off x="347241" y="655846"/>
            <a:ext cx="1562582" cy="134198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1130845087"/>
              </p:ext>
            </p:extLst>
          </p:nvPr>
        </p:nvGraphicFramePr>
        <p:xfrm>
          <a:off x="618376" y="2569831"/>
          <a:ext cx="7067214" cy="2962868"/>
        </p:xfrm>
        <a:graphic>
          <a:graphicData uri="http://schemas.openxmlformats.org/drawingml/2006/table">
            <a:tbl>
              <a:tblPr firstRow="1" firstCol="1" bandRow="1">
                <a:tableStyleId>{00A15C55-8517-42AA-B614-E9B94910E393}</a:tableStyleId>
              </a:tblPr>
              <a:tblGrid>
                <a:gridCol w="2529938">
                  <a:extLst>
                    <a:ext uri="{9D8B030D-6E8A-4147-A177-3AD203B41FA5}">
                      <a16:colId xmlns:a16="http://schemas.microsoft.com/office/drawing/2014/main" val="2936553765"/>
                    </a:ext>
                  </a:extLst>
                </a:gridCol>
                <a:gridCol w="1284790">
                  <a:extLst>
                    <a:ext uri="{9D8B030D-6E8A-4147-A177-3AD203B41FA5}">
                      <a16:colId xmlns:a16="http://schemas.microsoft.com/office/drawing/2014/main" val="326447704"/>
                    </a:ext>
                  </a:extLst>
                </a:gridCol>
                <a:gridCol w="1296364">
                  <a:extLst>
                    <a:ext uri="{9D8B030D-6E8A-4147-A177-3AD203B41FA5}">
                      <a16:colId xmlns:a16="http://schemas.microsoft.com/office/drawing/2014/main" val="2972204485"/>
                    </a:ext>
                  </a:extLst>
                </a:gridCol>
                <a:gridCol w="1956122">
                  <a:extLst>
                    <a:ext uri="{9D8B030D-6E8A-4147-A177-3AD203B41FA5}">
                      <a16:colId xmlns:a16="http://schemas.microsoft.com/office/drawing/2014/main" val="1311830140"/>
                    </a:ext>
                  </a:extLst>
                </a:gridCol>
              </a:tblGrid>
              <a:tr h="1263428">
                <a:tc>
                  <a:txBody>
                    <a:bodyPr/>
                    <a:lstStyle/>
                    <a:p>
                      <a:pPr algn="ctr">
                        <a:lnSpc>
                          <a:spcPct val="107000"/>
                        </a:lnSpc>
                        <a:spcAft>
                          <a:spcPts val="0"/>
                        </a:spcAft>
                      </a:pPr>
                      <a:r>
                        <a:rPr lang="es-CO" sz="1800" cap="all" dirty="0">
                          <a:solidFill>
                            <a:schemeClr val="tx1"/>
                          </a:solidFill>
                          <a:effectLst/>
                        </a:rPr>
                        <a:t>INDICADOR</a:t>
                      </a:r>
                      <a:endParaRPr lang="es-CO"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cap="all">
                          <a:solidFill>
                            <a:schemeClr val="tx1"/>
                          </a:solidFill>
                          <a:effectLst/>
                        </a:rPr>
                        <a:t>META</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cap="all">
                          <a:solidFill>
                            <a:schemeClr val="tx1"/>
                          </a:solidFill>
                          <a:effectLst/>
                        </a:rPr>
                        <a:t>EJECUCIÓN</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cap="all" dirty="0">
                          <a:solidFill>
                            <a:schemeClr val="tx1"/>
                          </a:solidFill>
                          <a:effectLst/>
                        </a:rPr>
                        <a:t>% CUMPLIMIENTO</a:t>
                      </a:r>
                      <a:endParaRPr lang="es-CO"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2482759"/>
                  </a:ext>
                </a:extLst>
              </a:tr>
              <a:tr h="495462">
                <a:tc>
                  <a:txBody>
                    <a:bodyPr/>
                    <a:lstStyle/>
                    <a:p>
                      <a:pPr algn="l">
                        <a:lnSpc>
                          <a:spcPct val="107000"/>
                        </a:lnSpc>
                        <a:spcAft>
                          <a:spcPts val="0"/>
                        </a:spcAft>
                      </a:pPr>
                      <a:r>
                        <a:rPr lang="es-CO" sz="1800" b="0" cap="none" dirty="0">
                          <a:solidFill>
                            <a:schemeClr val="tx1"/>
                          </a:solidFill>
                          <a:effectLst/>
                        </a:rPr>
                        <a:t>Operativos de control</a:t>
                      </a:r>
                      <a:endParaRPr lang="es-CO"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a:solidFill>
                            <a:schemeClr val="tx1"/>
                          </a:solidFill>
                          <a:effectLst/>
                        </a:rPr>
                        <a:t>16</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a:solidFill>
                            <a:schemeClr val="tx1"/>
                          </a:solidFill>
                          <a:effectLst/>
                        </a:rPr>
                        <a:t>3</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b="1" dirty="0">
                          <a:solidFill>
                            <a:schemeClr val="tx1"/>
                          </a:solidFill>
                          <a:effectLst/>
                        </a:rPr>
                        <a:t>19%</a:t>
                      </a:r>
                      <a:endParaRPr lang="es-CO" sz="1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0468747"/>
                  </a:ext>
                </a:extLst>
              </a:tr>
              <a:tr h="708516">
                <a:tc>
                  <a:txBody>
                    <a:bodyPr/>
                    <a:lstStyle/>
                    <a:p>
                      <a:pPr algn="l">
                        <a:lnSpc>
                          <a:spcPct val="107000"/>
                        </a:lnSpc>
                        <a:spcAft>
                          <a:spcPts val="0"/>
                        </a:spcAft>
                      </a:pPr>
                      <a:r>
                        <a:rPr lang="es-CO" sz="1800" b="0" cap="none" dirty="0">
                          <a:solidFill>
                            <a:schemeClr val="tx1"/>
                          </a:solidFill>
                          <a:effectLst/>
                        </a:rPr>
                        <a:t>Cronograma de visitas inspección</a:t>
                      </a:r>
                      <a:endParaRPr lang="es-CO"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dirty="0">
                          <a:solidFill>
                            <a:schemeClr val="tx1"/>
                          </a:solidFill>
                          <a:effectLst/>
                        </a:rPr>
                        <a:t>126</a:t>
                      </a:r>
                      <a:endParaRPr lang="es-CO"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dirty="0">
                          <a:solidFill>
                            <a:schemeClr val="tx1"/>
                          </a:solidFill>
                          <a:effectLst/>
                        </a:rPr>
                        <a:t>142</a:t>
                      </a:r>
                      <a:endParaRPr lang="es-CO" sz="1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b="1" dirty="0">
                          <a:solidFill>
                            <a:schemeClr val="tx1"/>
                          </a:solidFill>
                          <a:effectLst/>
                        </a:rPr>
                        <a:t>113%</a:t>
                      </a:r>
                      <a:endParaRPr lang="es-CO" sz="1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62706172"/>
                  </a:ext>
                </a:extLst>
              </a:tr>
              <a:tr h="495462">
                <a:tc>
                  <a:txBody>
                    <a:bodyPr/>
                    <a:lstStyle/>
                    <a:p>
                      <a:pPr algn="l">
                        <a:lnSpc>
                          <a:spcPct val="107000"/>
                        </a:lnSpc>
                        <a:spcAft>
                          <a:spcPts val="0"/>
                        </a:spcAft>
                      </a:pPr>
                      <a:r>
                        <a:rPr lang="es-CO" sz="1800" b="0" cap="none" dirty="0">
                          <a:solidFill>
                            <a:schemeClr val="tx1"/>
                          </a:solidFill>
                          <a:effectLst/>
                        </a:rPr>
                        <a:t>Verificación de tiquetes </a:t>
                      </a:r>
                      <a:endParaRPr lang="es-CO" sz="1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a:solidFill>
                            <a:schemeClr val="tx1"/>
                          </a:solidFill>
                          <a:effectLst/>
                        </a:rPr>
                        <a:t>25.998</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a:solidFill>
                            <a:schemeClr val="tx1"/>
                          </a:solidFill>
                          <a:effectLst/>
                        </a:rPr>
                        <a:t>4.223</a:t>
                      </a:r>
                      <a:endParaRPr lang="es-CO" sz="1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800" b="1" dirty="0">
                          <a:solidFill>
                            <a:schemeClr val="tx1"/>
                          </a:solidFill>
                          <a:effectLst/>
                        </a:rPr>
                        <a:t>16%</a:t>
                      </a:r>
                      <a:endParaRPr lang="es-CO" sz="1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9612414"/>
                  </a:ext>
                </a:extLst>
              </a:tr>
            </a:tbl>
          </a:graphicData>
        </a:graphic>
      </p:graphicFrame>
      <p:sp>
        <p:nvSpPr>
          <p:cNvPr id="6" name="Rectángulo 5"/>
          <p:cNvSpPr/>
          <p:nvPr/>
        </p:nvSpPr>
        <p:spPr>
          <a:xfrm>
            <a:off x="8026851" y="2407784"/>
            <a:ext cx="3675155" cy="3596177"/>
          </a:xfrm>
          <a:prstGeom prst="rect">
            <a:avLst/>
          </a:prstGeom>
        </p:spPr>
        <p:txBody>
          <a:bodyPr wrap="square">
            <a:spAutoFit/>
          </a:bodyPr>
          <a:lstStyle/>
          <a:p>
            <a:pPr>
              <a:lnSpc>
                <a:spcPct val="115000"/>
              </a:lnSpc>
              <a:spcBef>
                <a:spcPts val="1200"/>
              </a:spcBef>
              <a:spcAft>
                <a:spcPts val="300"/>
              </a:spcAft>
            </a:pPr>
            <a:r>
              <a:rPr lang="es-CO" sz="1600" b="1" i="1" dirty="0">
                <a:latin typeface="Arial" panose="020B0604020202020204" pitchFamily="34" charset="0"/>
                <a:ea typeface="Times New Roman" panose="02020603050405020304" pitchFamily="18" charset="0"/>
                <a:cs typeface="Arial" panose="020B0604020202020204" pitchFamily="34" charset="0"/>
              </a:rPr>
              <a:t>Operativos de control</a:t>
            </a:r>
          </a:p>
          <a:p>
            <a:pPr>
              <a:lnSpc>
                <a:spcPct val="107000"/>
              </a:lnSpc>
              <a:spcAft>
                <a:spcPts val="800"/>
              </a:spcAft>
            </a:pPr>
            <a:r>
              <a:rPr lang="es-CO" sz="1600" dirty="0">
                <a:latin typeface="Arial" panose="020B0604020202020204" pitchFamily="34" charset="0"/>
                <a:ea typeface="Calibri" panose="020F0502020204030204" pitchFamily="34" charset="0"/>
                <a:cs typeface="Arial" panose="020B0604020202020204" pitchFamily="34" charset="0"/>
              </a:rPr>
              <a:t> </a:t>
            </a:r>
          </a:p>
          <a:p>
            <a:pPr algn="just"/>
            <a:r>
              <a:rPr lang="es-ES_tradnl" sz="1400" dirty="0">
                <a:latin typeface="Arial" panose="020B0604020202020204" pitchFamily="34" charset="0"/>
                <a:ea typeface="Calibri" panose="020F0502020204030204" pitchFamily="34" charset="0"/>
                <a:cs typeface="Arial" panose="020B0604020202020204" pitchFamily="34" charset="0"/>
              </a:rPr>
              <a:t>El porcentaje de cumplimiento fue de tan sólo el 19%, por las restricciones de movilidad derivadas de las medidas tomadas por los Gobiernos.</a:t>
            </a:r>
          </a:p>
          <a:p>
            <a:endParaRPr lang="es-ES_tradnl" sz="1400" dirty="0">
              <a:latin typeface="Arial" panose="020B0604020202020204" pitchFamily="34" charset="0"/>
              <a:ea typeface="Calibri" panose="020F0502020204030204" pitchFamily="34" charset="0"/>
              <a:cs typeface="Arial" panose="020B0604020202020204" pitchFamily="34" charset="0"/>
            </a:endParaRPr>
          </a:p>
          <a:p>
            <a:r>
              <a:rPr lang="es-CO" sz="1600" b="1" i="1" dirty="0">
                <a:latin typeface="Arial" panose="020B0604020202020204" pitchFamily="34" charset="0"/>
                <a:cs typeface="Arial" panose="020B0604020202020204" pitchFamily="34" charset="0"/>
              </a:rPr>
              <a:t>Verificación del juego en línea</a:t>
            </a:r>
          </a:p>
          <a:p>
            <a:pPr hangingPunct="0"/>
            <a:r>
              <a:rPr lang="es-CO" sz="1600" b="1" dirty="0">
                <a:latin typeface="Arial" panose="020B0604020202020204" pitchFamily="34" charset="0"/>
                <a:cs typeface="Arial" panose="020B0604020202020204" pitchFamily="34" charset="0"/>
              </a:rPr>
              <a:t> </a:t>
            </a:r>
            <a:r>
              <a:rPr lang="es-CO" sz="1600" dirty="0">
                <a:latin typeface="Arial" panose="020B0604020202020204" pitchFamily="34" charset="0"/>
                <a:cs typeface="Arial" panose="020B0604020202020204" pitchFamily="34" charset="0"/>
              </a:rPr>
              <a:t> </a:t>
            </a:r>
          </a:p>
          <a:p>
            <a:pPr algn="just"/>
            <a:r>
              <a:rPr lang="es-CO" sz="1400" dirty="0">
                <a:latin typeface="Arial" panose="020B0604020202020204" pitchFamily="34" charset="0"/>
                <a:cs typeface="Arial" panose="020B0604020202020204" pitchFamily="34" charset="0"/>
              </a:rPr>
              <a:t>De manera diaria se realizó verificación de las diferentes transacciones del concesionario en la herramienta tecnológica de control denominada “</a:t>
            </a:r>
            <a:r>
              <a:rPr lang="es-CO" sz="1400" dirty="0" err="1">
                <a:latin typeface="Arial" panose="020B0604020202020204" pitchFamily="34" charset="0"/>
                <a:cs typeface="Arial" panose="020B0604020202020204" pitchFamily="34" charset="0"/>
              </a:rPr>
              <a:t>Chanseguro</a:t>
            </a:r>
            <a:r>
              <a:rPr lang="es-CO" sz="1400" dirty="0">
                <a:latin typeface="Arial" panose="020B0604020202020204" pitchFamily="34" charset="0"/>
                <a:cs typeface="Arial" panose="020B0604020202020204" pitchFamily="34" charset="0"/>
              </a:rPr>
              <a:t>”, generando informes bimestrales.</a:t>
            </a:r>
          </a:p>
          <a:p>
            <a:endParaRPr lang="es-ES_tradnl" sz="11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96268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2419109" y="3316146"/>
            <a:ext cx="8160152" cy="1938992"/>
          </a:xfrm>
          <a:prstGeom prst="rect">
            <a:avLst/>
          </a:prstGeom>
          <a:noFill/>
        </p:spPr>
        <p:txBody>
          <a:bodyPr wrap="square" rtlCol="0">
            <a:spAutoFit/>
          </a:bodyPr>
          <a:lstStyle/>
          <a:p>
            <a:pPr algn="r"/>
            <a:r>
              <a:rPr lang="es-CO" sz="66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CAPACIDAD </a:t>
            </a:r>
            <a:r>
              <a:rPr lang="es-CO" sz="50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INSTITUCIONAL</a:t>
            </a:r>
          </a:p>
        </p:txBody>
      </p:sp>
      <p:sp>
        <p:nvSpPr>
          <p:cNvPr id="3" name="CuadroTexto 2"/>
          <p:cNvSpPr txBox="1"/>
          <p:nvPr/>
        </p:nvSpPr>
        <p:spPr>
          <a:xfrm>
            <a:off x="7674297" y="2581567"/>
            <a:ext cx="2904964" cy="923330"/>
          </a:xfrm>
          <a:prstGeom prst="rect">
            <a:avLst/>
          </a:prstGeom>
          <a:noFill/>
        </p:spPr>
        <p:txBody>
          <a:bodyPr wrap="square" rtlCol="0">
            <a:spAutoFit/>
          </a:bodyPr>
          <a:lstStyle/>
          <a:p>
            <a:pPr algn="r"/>
            <a:r>
              <a:rPr lang="es-CO" sz="5400" dirty="0">
                <a:solidFill>
                  <a:srgbClr val="FDC100"/>
                </a:solidFill>
                <a:latin typeface="Champagne &amp; Limousines" panose="020B0702020202020504" pitchFamily="34" charset="0"/>
                <a:ea typeface="Champagne &amp; Limousines" panose="020B0702020202020504" pitchFamily="34" charset="0"/>
              </a:rPr>
              <a:t>Eje N° 3</a:t>
            </a:r>
          </a:p>
        </p:txBody>
      </p:sp>
      <p:pic>
        <p:nvPicPr>
          <p:cNvPr id="10242" name="Picture 2" descr="▷ Colegio Americano de Bogotá - Presentación, Admisión y Contacto"/>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59743" y="3195451"/>
            <a:ext cx="2180381" cy="2180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66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6666738"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705167"/>
            <a:ext cx="8889077" cy="769441"/>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Clima</a:t>
            </a:r>
            <a:r>
              <a:rPr lang="es-MX" sz="4400" dirty="0">
                <a:ln>
                  <a:solidFill>
                    <a:schemeClr val="tx1"/>
                  </a:solidFill>
                </a:ln>
                <a:latin typeface="Champagne &amp; Limousines" panose="020B0702020202020504" pitchFamily="34" charset="0"/>
                <a:ea typeface="Champagne &amp; Limousines" panose="020B0702020202020504" pitchFamily="34" charset="0"/>
              </a:rPr>
              <a:t> </a:t>
            </a:r>
            <a:r>
              <a:rPr lang="es-MX" sz="4000" dirty="0">
                <a:ln>
                  <a:solidFill>
                    <a:schemeClr val="tx1"/>
                  </a:solidFill>
                </a:ln>
                <a:latin typeface="Champagne &amp; Limousines" panose="020B0702020202020504" pitchFamily="34" charset="0"/>
                <a:ea typeface="Champagne &amp; Limousines" panose="020B0702020202020504" pitchFamily="34" charset="0"/>
              </a:rPr>
              <a:t>organizacional</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5"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sp>
        <p:nvSpPr>
          <p:cNvPr id="7" name="Rectángulo 6"/>
          <p:cNvSpPr/>
          <p:nvPr/>
        </p:nvSpPr>
        <p:spPr>
          <a:xfrm>
            <a:off x="4321214" y="5676605"/>
            <a:ext cx="7091423" cy="830997"/>
          </a:xfrm>
          <a:prstGeom prst="rect">
            <a:avLst/>
          </a:prstGeom>
        </p:spPr>
        <p:txBody>
          <a:bodyPr wrap="square">
            <a:spAutoFit/>
          </a:bodyPr>
          <a:lstStyle/>
          <a:p>
            <a:pPr lvl="0" algn="just">
              <a:spcAft>
                <a:spcPts val="0"/>
              </a:spcAft>
            </a:pPr>
            <a:r>
              <a:rPr lang="es-CO" sz="16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Aunque el riesgo del clima organizacional es bajo, es necesario adelantar acciones de intervención y mejora para dar cumplimiento a la meta propuesta para este indicador</a:t>
            </a: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s-CO" sz="1200" dirty="0">
              <a:effectLst/>
              <a:latin typeface="Lucida Bright" panose="02040602050505020304" pitchFamily="18" charset="0"/>
              <a:ea typeface="Calibri" panose="020F0502020204030204" pitchFamily="34" charset="0"/>
              <a:cs typeface="Times New Roman" panose="02020603050405020304" pitchFamily="18" charset="0"/>
            </a:endParaRPr>
          </a:p>
        </p:txBody>
      </p:sp>
      <p:sp>
        <p:nvSpPr>
          <p:cNvPr id="8" name="CuadroTexto 7"/>
          <p:cNvSpPr txBox="1"/>
          <p:nvPr/>
        </p:nvSpPr>
        <p:spPr>
          <a:xfrm>
            <a:off x="1048287" y="2906192"/>
            <a:ext cx="2713485" cy="1862048"/>
          </a:xfrm>
          <a:prstGeom prst="rect">
            <a:avLst/>
          </a:prstGeom>
          <a:noFill/>
        </p:spPr>
        <p:txBody>
          <a:bodyPr wrap="square" rtlCol="0">
            <a:spAutoFit/>
          </a:bodyPr>
          <a:lstStyle/>
          <a:p>
            <a:r>
              <a:rPr lang="es-CO" sz="11500" dirty="0">
                <a:solidFill>
                  <a:srgbClr val="FDC100"/>
                </a:solidFill>
                <a:latin typeface="Champagne &amp; Limousines" panose="020B0702020202020504" pitchFamily="34" charset="0"/>
                <a:ea typeface="Champagne &amp; Limousines" panose="020B0702020202020504" pitchFamily="34" charset="0"/>
              </a:rPr>
              <a:t>73%</a:t>
            </a:r>
          </a:p>
        </p:txBody>
      </p:sp>
      <p:sp>
        <p:nvSpPr>
          <p:cNvPr id="9" name="CuadroTexto 8"/>
          <p:cNvSpPr txBox="1"/>
          <p:nvPr/>
        </p:nvSpPr>
        <p:spPr>
          <a:xfrm>
            <a:off x="978838" y="4445499"/>
            <a:ext cx="2983562" cy="584775"/>
          </a:xfrm>
          <a:prstGeom prst="rect">
            <a:avLst/>
          </a:prstGeom>
          <a:noFill/>
        </p:spPr>
        <p:txBody>
          <a:bodyPr wrap="square" rtlCol="0">
            <a:spAutoFit/>
          </a:bodyPr>
          <a:lstStyle/>
          <a:p>
            <a:r>
              <a:rPr lang="es-CO" sz="3200" dirty="0">
                <a:solidFill>
                  <a:schemeClr val="bg1"/>
                </a:solidFill>
                <a:latin typeface="Champagne &amp; Limousines" panose="020B0702020202020504" pitchFamily="34" charset="0"/>
                <a:ea typeface="Champagne &amp; Limousines" panose="020B0702020202020504" pitchFamily="34" charset="0"/>
              </a:rPr>
              <a:t>Nivel alcanzado</a:t>
            </a:r>
          </a:p>
        </p:txBody>
      </p:sp>
      <p:sp>
        <p:nvSpPr>
          <p:cNvPr id="10" name="CuadroTexto 9"/>
          <p:cNvSpPr txBox="1"/>
          <p:nvPr/>
        </p:nvSpPr>
        <p:spPr>
          <a:xfrm>
            <a:off x="4390664" y="2936545"/>
            <a:ext cx="2713485" cy="1862048"/>
          </a:xfrm>
          <a:prstGeom prst="rect">
            <a:avLst/>
          </a:prstGeom>
          <a:noFill/>
        </p:spPr>
        <p:txBody>
          <a:bodyPr wrap="square" rtlCol="0">
            <a:spAutoFit/>
          </a:bodyPr>
          <a:lstStyle/>
          <a:p>
            <a:r>
              <a:rPr lang="es-CO" sz="11500" dirty="0">
                <a:solidFill>
                  <a:srgbClr val="ED1C24"/>
                </a:solidFill>
                <a:latin typeface="Champagne &amp; Limousines" panose="020B0702020202020504" pitchFamily="34" charset="0"/>
                <a:ea typeface="Champagne &amp; Limousines" panose="020B0702020202020504" pitchFamily="34" charset="0"/>
              </a:rPr>
              <a:t>87%</a:t>
            </a:r>
          </a:p>
        </p:txBody>
      </p:sp>
      <p:sp>
        <p:nvSpPr>
          <p:cNvPr id="11" name="CuadroTexto 10"/>
          <p:cNvSpPr txBox="1"/>
          <p:nvPr/>
        </p:nvSpPr>
        <p:spPr>
          <a:xfrm>
            <a:off x="4321215" y="4475852"/>
            <a:ext cx="2983562" cy="584775"/>
          </a:xfrm>
          <a:prstGeom prst="rect">
            <a:avLst/>
          </a:prstGeom>
          <a:noFill/>
        </p:spPr>
        <p:txBody>
          <a:bodyPr wrap="square" rtlCol="0">
            <a:spAutoFit/>
          </a:bodyPr>
          <a:lstStyle/>
          <a:p>
            <a:r>
              <a:rPr lang="es-CO" sz="3200" dirty="0">
                <a:solidFill>
                  <a:sysClr val="windowText" lastClr="000000"/>
                </a:solidFill>
                <a:latin typeface="Champagne &amp; Limousines" panose="020B0702020202020504" pitchFamily="34" charset="0"/>
                <a:ea typeface="Champagne &amp; Limousines" panose="020B0702020202020504" pitchFamily="34" charset="0"/>
              </a:rPr>
              <a:t>Meta nivel</a:t>
            </a:r>
          </a:p>
        </p:txBody>
      </p:sp>
      <p:sp>
        <p:nvSpPr>
          <p:cNvPr id="12" name="Rectángulo 11"/>
          <p:cNvSpPr/>
          <p:nvPr/>
        </p:nvSpPr>
        <p:spPr>
          <a:xfrm>
            <a:off x="7532413" y="3079707"/>
            <a:ext cx="3880225" cy="1815882"/>
          </a:xfrm>
          <a:prstGeom prst="rect">
            <a:avLst/>
          </a:prstGeom>
          <a:solidFill>
            <a:schemeClr val="bg1">
              <a:lumMod val="85000"/>
            </a:schemeClr>
          </a:solidFill>
        </p:spPr>
        <p:txBody>
          <a:bodyPr wrap="square">
            <a:spAutoFit/>
          </a:bodyPr>
          <a:lstStyle/>
          <a:p>
            <a:pPr algn="ctr">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De acuerdo a la medición del clima a través del instrumento indicado por el Departamento Administrativo del Servicio Civil, se evidencio que la Lotería de Bogotá se encuentra en un nivel de riesgo bajo con el clima laboral y la calidad de vida en el trabajo.</a:t>
            </a:r>
            <a:endParaRPr lang="es-CO" sz="1200" dirty="0">
              <a:effectLst/>
              <a:latin typeface="Lucida Bright" panose="02040602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8204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6666738"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89614"/>
            <a:ext cx="8889077" cy="1323439"/>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cumplimiento de los indicadores de desempeño de la Lotería de Bogotá</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2401491897"/>
              </p:ext>
            </p:extLst>
          </p:nvPr>
        </p:nvGraphicFramePr>
        <p:xfrm>
          <a:off x="4328932" y="2406804"/>
          <a:ext cx="7323809" cy="3028733"/>
        </p:xfrm>
        <a:graphic>
          <a:graphicData uri="http://schemas.openxmlformats.org/drawingml/2006/table">
            <a:tbl>
              <a:tblPr firstRow="1" firstCol="1" bandRow="1">
                <a:tableStyleId>{00A15C55-8517-42AA-B614-E9B94910E393}</a:tableStyleId>
              </a:tblPr>
              <a:tblGrid>
                <a:gridCol w="3562759">
                  <a:extLst>
                    <a:ext uri="{9D8B030D-6E8A-4147-A177-3AD203B41FA5}">
                      <a16:colId xmlns:a16="http://schemas.microsoft.com/office/drawing/2014/main" val="3309983174"/>
                    </a:ext>
                  </a:extLst>
                </a:gridCol>
                <a:gridCol w="1079673">
                  <a:extLst>
                    <a:ext uri="{9D8B030D-6E8A-4147-A177-3AD203B41FA5}">
                      <a16:colId xmlns:a16="http://schemas.microsoft.com/office/drawing/2014/main" val="2448265764"/>
                    </a:ext>
                  </a:extLst>
                </a:gridCol>
                <a:gridCol w="1601704">
                  <a:extLst>
                    <a:ext uri="{9D8B030D-6E8A-4147-A177-3AD203B41FA5}">
                      <a16:colId xmlns:a16="http://schemas.microsoft.com/office/drawing/2014/main" val="1279439745"/>
                    </a:ext>
                  </a:extLst>
                </a:gridCol>
                <a:gridCol w="1079673">
                  <a:extLst>
                    <a:ext uri="{9D8B030D-6E8A-4147-A177-3AD203B41FA5}">
                      <a16:colId xmlns:a16="http://schemas.microsoft.com/office/drawing/2014/main" val="2838530842"/>
                    </a:ext>
                  </a:extLst>
                </a:gridCol>
              </a:tblGrid>
              <a:tr h="546613">
                <a:tc>
                  <a:txBody>
                    <a:bodyPr/>
                    <a:lstStyle/>
                    <a:p>
                      <a:pPr algn="ctr">
                        <a:lnSpc>
                          <a:spcPct val="107000"/>
                        </a:lnSpc>
                        <a:spcAft>
                          <a:spcPts val="0"/>
                        </a:spcAft>
                      </a:pPr>
                      <a:r>
                        <a:rPr lang="es-CO" sz="1600" cap="all">
                          <a:solidFill>
                            <a:schemeClr val="tx1"/>
                          </a:solidFill>
                          <a:effectLst/>
                        </a:rPr>
                        <a:t>INDICADOR</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ÍNDICE</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RESULTADO 2020</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CALIFICACIÓN</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40950855"/>
                  </a:ext>
                </a:extLst>
              </a:tr>
              <a:tr h="274167">
                <a:tc>
                  <a:txBody>
                    <a:bodyPr/>
                    <a:lstStyle/>
                    <a:p>
                      <a:pPr>
                        <a:lnSpc>
                          <a:spcPct val="107000"/>
                        </a:lnSpc>
                        <a:spcAft>
                          <a:spcPts val="0"/>
                        </a:spcAft>
                      </a:pPr>
                      <a:r>
                        <a:rPr lang="es-CO" sz="1600" b="0" cap="none" dirty="0">
                          <a:solidFill>
                            <a:schemeClr val="bg1"/>
                          </a:solidFill>
                          <a:effectLst/>
                        </a:rPr>
                        <a:t>Gastos de administración y operación</a:t>
                      </a:r>
                      <a:endParaRPr lang="es-CO" sz="24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a:solidFill>
                            <a:schemeClr val="bg1"/>
                          </a:solidFill>
                          <a:effectLst/>
                        </a:rPr>
                        <a:t>≤ 1</a:t>
                      </a:r>
                      <a:endParaRPr lang="es-CO"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a:solidFill>
                            <a:schemeClr val="bg1"/>
                          </a:solidFill>
                          <a:effectLst/>
                        </a:rPr>
                        <a:t>1,12</a:t>
                      </a:r>
                      <a:endParaRPr lang="es-CO"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dirty="0">
                          <a:solidFill>
                            <a:schemeClr val="bg1"/>
                          </a:solidFill>
                          <a:effectLst/>
                        </a:rPr>
                        <a:t>I</a:t>
                      </a:r>
                      <a:endParaRPr lang="es-CO"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1407835764"/>
                  </a:ext>
                </a:extLst>
              </a:tr>
              <a:tr h="274167">
                <a:tc>
                  <a:txBody>
                    <a:bodyPr/>
                    <a:lstStyle/>
                    <a:p>
                      <a:pPr>
                        <a:lnSpc>
                          <a:spcPct val="107000"/>
                        </a:lnSpc>
                        <a:spcAft>
                          <a:spcPts val="0"/>
                        </a:spcAft>
                      </a:pPr>
                      <a:r>
                        <a:rPr lang="es-CO" sz="1600" b="0" cap="none" dirty="0">
                          <a:solidFill>
                            <a:schemeClr val="tx1"/>
                          </a:solidFill>
                          <a:effectLst/>
                        </a:rPr>
                        <a:t>Excedentes mínimos de operación</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1,06</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S</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4338893"/>
                  </a:ext>
                </a:extLst>
              </a:tr>
              <a:tr h="562951">
                <a:tc>
                  <a:txBody>
                    <a:bodyPr/>
                    <a:lstStyle/>
                    <a:p>
                      <a:pPr>
                        <a:lnSpc>
                          <a:spcPct val="107000"/>
                        </a:lnSpc>
                        <a:spcAft>
                          <a:spcPts val="0"/>
                        </a:spcAft>
                      </a:pPr>
                      <a:r>
                        <a:rPr lang="es-CO" sz="1600" b="0" cap="none" dirty="0">
                          <a:solidFill>
                            <a:schemeClr val="tx1"/>
                          </a:solidFill>
                          <a:effectLst/>
                        </a:rPr>
                        <a:t> Variación de la relación entre la venta y la emisión de billetes </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0,3</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S</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2695985"/>
                  </a:ext>
                </a:extLst>
              </a:tr>
              <a:tr h="274167">
                <a:tc>
                  <a:txBody>
                    <a:bodyPr/>
                    <a:lstStyle/>
                    <a:p>
                      <a:pPr>
                        <a:lnSpc>
                          <a:spcPct val="107000"/>
                        </a:lnSpc>
                        <a:spcAft>
                          <a:spcPts val="0"/>
                        </a:spcAft>
                      </a:pPr>
                      <a:r>
                        <a:rPr lang="es-CO" sz="1600" b="0" cap="none" dirty="0">
                          <a:solidFill>
                            <a:schemeClr val="tx1"/>
                          </a:solidFill>
                          <a:effectLst/>
                        </a:rPr>
                        <a:t>Ingresos</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0,89</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S</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15426804"/>
                  </a:ext>
                </a:extLst>
              </a:tr>
              <a:tr h="274167">
                <a:tc>
                  <a:txBody>
                    <a:bodyPr/>
                    <a:lstStyle/>
                    <a:p>
                      <a:pPr>
                        <a:lnSpc>
                          <a:spcPct val="107000"/>
                        </a:lnSpc>
                        <a:spcAft>
                          <a:spcPts val="0"/>
                        </a:spcAft>
                      </a:pPr>
                      <a:r>
                        <a:rPr lang="es-CO" sz="1600" b="0" cap="none" dirty="0">
                          <a:solidFill>
                            <a:schemeClr val="tx1"/>
                          </a:solidFill>
                          <a:effectLst/>
                        </a:rPr>
                        <a:t>Transferencias de la renta del monopolio</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S</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4874328"/>
                  </a:ext>
                </a:extLst>
              </a:tr>
              <a:tr h="274167">
                <a:tc>
                  <a:txBody>
                    <a:bodyPr/>
                    <a:lstStyle/>
                    <a:p>
                      <a:pPr>
                        <a:lnSpc>
                          <a:spcPct val="107000"/>
                        </a:lnSpc>
                        <a:spcAft>
                          <a:spcPts val="0"/>
                        </a:spcAft>
                      </a:pPr>
                      <a:r>
                        <a:rPr lang="es-CO" sz="1600" b="0" cap="none" dirty="0">
                          <a:solidFill>
                            <a:schemeClr val="tx1"/>
                          </a:solidFill>
                          <a:effectLst/>
                        </a:rPr>
                        <a:t>Transferencias del impuesto a ganadores</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S</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16271894"/>
                  </a:ext>
                </a:extLst>
              </a:tr>
              <a:tr h="274167">
                <a:tc>
                  <a:txBody>
                    <a:bodyPr/>
                    <a:lstStyle/>
                    <a:p>
                      <a:pPr>
                        <a:lnSpc>
                          <a:spcPct val="107000"/>
                        </a:lnSpc>
                        <a:spcAft>
                          <a:spcPts val="0"/>
                        </a:spcAft>
                      </a:pPr>
                      <a:r>
                        <a:rPr lang="es-CO" sz="1600" b="0" cap="none" dirty="0">
                          <a:solidFill>
                            <a:schemeClr val="tx1"/>
                          </a:solidFill>
                          <a:effectLst/>
                        </a:rPr>
                        <a:t>Transferencias del impuesto foráneo</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S</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8284685"/>
                  </a:ext>
                </a:extLst>
              </a:tr>
              <a:tr h="274167">
                <a:tc>
                  <a:txBody>
                    <a:bodyPr/>
                    <a:lstStyle/>
                    <a:p>
                      <a:pPr>
                        <a:lnSpc>
                          <a:spcPct val="107000"/>
                        </a:lnSpc>
                        <a:spcAft>
                          <a:spcPts val="0"/>
                        </a:spcAft>
                      </a:pPr>
                      <a:r>
                        <a:rPr lang="es-CO" sz="1600" b="0" cap="none" dirty="0">
                          <a:solidFill>
                            <a:schemeClr val="tx1"/>
                          </a:solidFill>
                          <a:effectLst/>
                        </a:rPr>
                        <a:t>Transferencias de premios caducados</a:t>
                      </a:r>
                      <a:endParaRPr lang="es-CO"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1</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S</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5212544"/>
                  </a:ext>
                </a:extLst>
              </a:tr>
            </a:tbl>
          </a:graphicData>
        </a:graphic>
      </p:graphicFrame>
      <p:sp>
        <p:nvSpPr>
          <p:cNvPr id="6" name="Rectángulo 5"/>
          <p:cNvSpPr/>
          <p:nvPr/>
        </p:nvSpPr>
        <p:spPr>
          <a:xfrm>
            <a:off x="4328932" y="5844514"/>
            <a:ext cx="6215606" cy="830997"/>
          </a:xfrm>
          <a:prstGeom prst="rect">
            <a:avLst/>
          </a:prstGeom>
        </p:spPr>
        <p:txBody>
          <a:bodyPr wrap="square">
            <a:spAutoFit/>
          </a:bodyPr>
          <a:lstStyle/>
          <a:p>
            <a:pPr algn="just">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El objetivo de este indicador es hacer seguimientos trimestrales a los indicadores de gestión y eficiencia estipulados en el Acuerdo 108 de 2014 del CNJSA.</a:t>
            </a:r>
            <a:endParaRPr lang="es-CO" sz="1200" dirty="0">
              <a:effectLst/>
              <a:latin typeface="Lucida Bright" panose="02040602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2408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3" y="1413053"/>
            <a:ext cx="6666738"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89614"/>
            <a:ext cx="8889077" cy="1323439"/>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ejecución del presupuesto de inversión</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3030364235"/>
              </p:ext>
            </p:extLst>
          </p:nvPr>
        </p:nvGraphicFramePr>
        <p:xfrm>
          <a:off x="891252" y="2491236"/>
          <a:ext cx="6573780" cy="2014312"/>
        </p:xfrm>
        <a:graphic>
          <a:graphicData uri="http://schemas.openxmlformats.org/drawingml/2006/table">
            <a:tbl>
              <a:tblPr firstRow="1" firstCol="1" bandRow="1">
                <a:tableStyleId>{00A15C55-8517-42AA-B614-E9B94910E393}</a:tableStyleId>
              </a:tblPr>
              <a:tblGrid>
                <a:gridCol w="1703896">
                  <a:extLst>
                    <a:ext uri="{9D8B030D-6E8A-4147-A177-3AD203B41FA5}">
                      <a16:colId xmlns:a16="http://schemas.microsoft.com/office/drawing/2014/main" val="77735255"/>
                    </a:ext>
                  </a:extLst>
                </a:gridCol>
                <a:gridCol w="2315577">
                  <a:extLst>
                    <a:ext uri="{9D8B030D-6E8A-4147-A177-3AD203B41FA5}">
                      <a16:colId xmlns:a16="http://schemas.microsoft.com/office/drawing/2014/main" val="2218695328"/>
                    </a:ext>
                  </a:extLst>
                </a:gridCol>
                <a:gridCol w="2554307">
                  <a:extLst>
                    <a:ext uri="{9D8B030D-6E8A-4147-A177-3AD203B41FA5}">
                      <a16:colId xmlns:a16="http://schemas.microsoft.com/office/drawing/2014/main" val="3359952282"/>
                    </a:ext>
                  </a:extLst>
                </a:gridCol>
              </a:tblGrid>
              <a:tr h="805723">
                <a:tc>
                  <a:txBody>
                    <a:bodyPr/>
                    <a:lstStyle/>
                    <a:p>
                      <a:pPr algn="ctr">
                        <a:lnSpc>
                          <a:spcPct val="107000"/>
                        </a:lnSpc>
                        <a:spcAft>
                          <a:spcPts val="0"/>
                        </a:spcAft>
                      </a:pPr>
                      <a:r>
                        <a:rPr lang="es-CO" sz="1600" cap="all" dirty="0">
                          <a:solidFill>
                            <a:schemeClr val="tx1"/>
                          </a:solidFill>
                          <a:effectLst/>
                        </a:rPr>
                        <a:t>META</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INVERSIÓN FINAL VIGENCIA</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EJECUTADO</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61949961"/>
                  </a:ext>
                </a:extLst>
              </a:tr>
              <a:tr h="402863">
                <a:tc>
                  <a:txBody>
                    <a:bodyPr/>
                    <a:lstStyle/>
                    <a:p>
                      <a:pPr algn="ctr">
                        <a:lnSpc>
                          <a:spcPct val="107000"/>
                        </a:lnSpc>
                        <a:spcAft>
                          <a:spcPts val="0"/>
                        </a:spcAft>
                      </a:pPr>
                      <a:r>
                        <a:rPr lang="es-CO" sz="1600" cap="all">
                          <a:solidFill>
                            <a:schemeClr val="tx1"/>
                          </a:solidFill>
                          <a:effectLst/>
                        </a:rPr>
                        <a:t>Comercial</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$ 353.641.082</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$ 353.641.082</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80738072"/>
                  </a:ext>
                </a:extLst>
              </a:tr>
              <a:tr h="402863">
                <a:tc>
                  <a:txBody>
                    <a:bodyPr/>
                    <a:lstStyle/>
                    <a:p>
                      <a:pPr algn="ctr">
                        <a:lnSpc>
                          <a:spcPct val="107000"/>
                        </a:lnSpc>
                        <a:spcAft>
                          <a:spcPts val="0"/>
                        </a:spcAft>
                      </a:pPr>
                      <a:r>
                        <a:rPr lang="es-CO" sz="1600" cap="all">
                          <a:solidFill>
                            <a:schemeClr val="tx1"/>
                          </a:solidFill>
                          <a:effectLst/>
                        </a:rPr>
                        <a:t>Operativa</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$ 269.044.512</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$ 269.044.512</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5440029"/>
                  </a:ext>
                </a:extLst>
              </a:tr>
              <a:tr h="402863">
                <a:tc>
                  <a:txBody>
                    <a:bodyPr/>
                    <a:lstStyle/>
                    <a:p>
                      <a:pPr algn="ctr">
                        <a:lnSpc>
                          <a:spcPct val="107000"/>
                        </a:lnSpc>
                        <a:spcAft>
                          <a:spcPts val="0"/>
                        </a:spcAft>
                      </a:pPr>
                      <a:r>
                        <a:rPr lang="es-CO" sz="1600" b="1" cap="all" dirty="0">
                          <a:solidFill>
                            <a:schemeClr val="tx1"/>
                          </a:solidFill>
                          <a:effectLst/>
                        </a:rPr>
                        <a:t>Total</a:t>
                      </a:r>
                      <a:endParaRPr lang="es-CO" sz="2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a:solidFill>
                            <a:schemeClr val="tx1"/>
                          </a:solidFill>
                          <a:effectLst/>
                        </a:rPr>
                        <a:t>$ 622.685.594</a:t>
                      </a:r>
                      <a:endParaRPr lang="es-CO" sz="24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$ 622.685.594</a:t>
                      </a:r>
                      <a:endParaRPr lang="es-CO" sz="24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extLst>
                  <a:ext uri="{0D108BD9-81ED-4DB2-BD59-A6C34878D82A}">
                    <a16:rowId xmlns:a16="http://schemas.microsoft.com/office/drawing/2014/main" val="299977089"/>
                  </a:ext>
                </a:extLst>
              </a:tr>
            </a:tbl>
          </a:graphicData>
        </a:graphic>
      </p:graphicFrame>
      <p:sp>
        <p:nvSpPr>
          <p:cNvPr id="6" name="CuadroTexto 5"/>
          <p:cNvSpPr txBox="1"/>
          <p:nvPr/>
        </p:nvSpPr>
        <p:spPr>
          <a:xfrm>
            <a:off x="7828345" y="2228001"/>
            <a:ext cx="3665316" cy="1862048"/>
          </a:xfrm>
          <a:prstGeom prst="rect">
            <a:avLst/>
          </a:prstGeom>
          <a:noFill/>
        </p:spPr>
        <p:txBody>
          <a:bodyPr wrap="square" rtlCol="0">
            <a:spAutoFit/>
          </a:bodyPr>
          <a:lstStyle/>
          <a:p>
            <a:r>
              <a:rPr lang="es-CO" sz="11500" dirty="0">
                <a:solidFill>
                  <a:srgbClr val="ED1C24"/>
                </a:solidFill>
                <a:latin typeface="Champagne &amp; Limousines" panose="020B0702020202020504" pitchFamily="34" charset="0"/>
                <a:ea typeface="Champagne &amp; Limousines" panose="020B0702020202020504" pitchFamily="34" charset="0"/>
              </a:rPr>
              <a:t>100%</a:t>
            </a:r>
          </a:p>
        </p:txBody>
      </p:sp>
      <p:sp>
        <p:nvSpPr>
          <p:cNvPr id="7" name="CuadroTexto 6"/>
          <p:cNvSpPr txBox="1"/>
          <p:nvPr/>
        </p:nvSpPr>
        <p:spPr>
          <a:xfrm>
            <a:off x="7989237" y="3797661"/>
            <a:ext cx="3272929" cy="707886"/>
          </a:xfrm>
          <a:prstGeom prst="rect">
            <a:avLst/>
          </a:prstGeom>
          <a:noFill/>
        </p:spPr>
        <p:txBody>
          <a:bodyPr wrap="square" rtlCol="0">
            <a:spAutoFit/>
          </a:bodyPr>
          <a:lstStyle/>
          <a:p>
            <a:r>
              <a:rPr lang="es-CO" sz="4000" dirty="0">
                <a:solidFill>
                  <a:sysClr val="windowText" lastClr="000000"/>
                </a:solidFill>
                <a:latin typeface="Champagne &amp; Limousines" panose="020B0702020202020504" pitchFamily="34" charset="0"/>
                <a:ea typeface="Champagne &amp; Limousines" panose="020B0702020202020504" pitchFamily="34" charset="0"/>
              </a:rPr>
              <a:t>EJECUCIÓN</a:t>
            </a:r>
          </a:p>
        </p:txBody>
      </p:sp>
      <p:sp>
        <p:nvSpPr>
          <p:cNvPr id="8" name="Rectángulo 7"/>
          <p:cNvSpPr/>
          <p:nvPr/>
        </p:nvSpPr>
        <p:spPr>
          <a:xfrm>
            <a:off x="4270741" y="4904997"/>
            <a:ext cx="6794658" cy="1323439"/>
          </a:xfrm>
          <a:prstGeom prst="rect">
            <a:avLst/>
          </a:prstGeom>
        </p:spPr>
        <p:txBody>
          <a:bodyPr wrap="square">
            <a:spAutoFit/>
          </a:bodyPr>
          <a:lstStyle/>
          <a:p>
            <a:pPr algn="just">
              <a:spcAft>
                <a:spcPts val="0"/>
              </a:spcAft>
            </a:pPr>
            <a:r>
              <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rPr>
              <a:t>El proyecto de inversión para la vigencia 2020 inicia en el mes de junio, teniendo en cuenta que a partir de esta fecha se da inicio el nuevo plan de desarrollo:</a:t>
            </a:r>
          </a:p>
          <a:p>
            <a:pPr algn="just">
              <a:spcAft>
                <a:spcPts val="0"/>
              </a:spcAft>
            </a:pPr>
            <a:endParaRPr lang="es-CO" sz="16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spcAft>
                <a:spcPts val="0"/>
              </a:spcAft>
            </a:pPr>
            <a:r>
              <a:rPr lang="es-CO" sz="16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Un Nuevo Contrato Social y Ambiental para la Bogotá del siglo XXI.</a:t>
            </a:r>
            <a:endParaRPr lang="es-CO" sz="1200" b="1" dirty="0">
              <a:effectLst/>
              <a:latin typeface="Lucida Bright" panose="020406020505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1242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2" y="1366753"/>
            <a:ext cx="724547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652445"/>
            <a:ext cx="7245471"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ejecución presupuestal</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2797785268"/>
              </p:ext>
            </p:extLst>
          </p:nvPr>
        </p:nvGraphicFramePr>
        <p:xfrm>
          <a:off x="2754775" y="2210156"/>
          <a:ext cx="8646288" cy="3553431"/>
        </p:xfrm>
        <a:graphic>
          <a:graphicData uri="http://schemas.openxmlformats.org/drawingml/2006/table">
            <a:tbl>
              <a:tblPr firstRow="1" firstCol="1" bandRow="1">
                <a:tableStyleId>{00A15C55-8517-42AA-B614-E9B94910E393}</a:tableStyleId>
              </a:tblPr>
              <a:tblGrid>
                <a:gridCol w="2819441">
                  <a:extLst>
                    <a:ext uri="{9D8B030D-6E8A-4147-A177-3AD203B41FA5}">
                      <a16:colId xmlns:a16="http://schemas.microsoft.com/office/drawing/2014/main" val="3060732623"/>
                    </a:ext>
                  </a:extLst>
                </a:gridCol>
                <a:gridCol w="2151130">
                  <a:extLst>
                    <a:ext uri="{9D8B030D-6E8A-4147-A177-3AD203B41FA5}">
                      <a16:colId xmlns:a16="http://schemas.microsoft.com/office/drawing/2014/main" val="1018406355"/>
                    </a:ext>
                  </a:extLst>
                </a:gridCol>
                <a:gridCol w="2057148">
                  <a:extLst>
                    <a:ext uri="{9D8B030D-6E8A-4147-A177-3AD203B41FA5}">
                      <a16:colId xmlns:a16="http://schemas.microsoft.com/office/drawing/2014/main" val="957324779"/>
                    </a:ext>
                  </a:extLst>
                </a:gridCol>
                <a:gridCol w="1618569">
                  <a:extLst>
                    <a:ext uri="{9D8B030D-6E8A-4147-A177-3AD203B41FA5}">
                      <a16:colId xmlns:a16="http://schemas.microsoft.com/office/drawing/2014/main" val="3266068967"/>
                    </a:ext>
                  </a:extLst>
                </a:gridCol>
              </a:tblGrid>
              <a:tr h="591755">
                <a:tc>
                  <a:txBody>
                    <a:bodyPr/>
                    <a:lstStyle/>
                    <a:p>
                      <a:pPr algn="ctr">
                        <a:lnSpc>
                          <a:spcPct val="107000"/>
                        </a:lnSpc>
                        <a:spcAft>
                          <a:spcPts val="0"/>
                        </a:spcAft>
                      </a:pPr>
                      <a:r>
                        <a:rPr lang="es-CO" sz="1600" cap="all" dirty="0">
                          <a:solidFill>
                            <a:schemeClr val="tx1"/>
                          </a:solidFill>
                          <a:effectLst/>
                        </a:rPr>
                        <a:t>Concepto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Presupuesto tablero Integrado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dirty="0">
                          <a:solidFill>
                            <a:schemeClr val="tx1"/>
                          </a:solidFill>
                          <a:effectLst/>
                        </a:rPr>
                        <a:t>Ejecución tablero Integrado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EJECUCIÓN</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4028145"/>
                  </a:ext>
                </a:extLst>
              </a:tr>
              <a:tr h="270488">
                <a:tc>
                  <a:txBody>
                    <a:bodyPr/>
                    <a:lstStyle/>
                    <a:p>
                      <a:pPr>
                        <a:lnSpc>
                          <a:spcPct val="107000"/>
                        </a:lnSpc>
                        <a:spcAft>
                          <a:spcPts val="0"/>
                        </a:spcAft>
                      </a:pPr>
                      <a:r>
                        <a:rPr lang="es-CO" sz="1600" b="0" cap="none" dirty="0">
                          <a:solidFill>
                            <a:schemeClr val="tx1"/>
                          </a:solidFill>
                          <a:effectLst/>
                        </a:rPr>
                        <a:t>Otros ingresos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$ 561.464.000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$ 549.844.361</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98%</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17295399"/>
                  </a:ext>
                </a:extLst>
              </a:tr>
              <a:tr h="270488">
                <a:tc>
                  <a:txBody>
                    <a:bodyPr/>
                    <a:lstStyle/>
                    <a:p>
                      <a:pPr>
                        <a:lnSpc>
                          <a:spcPct val="107000"/>
                        </a:lnSpc>
                        <a:spcAft>
                          <a:spcPts val="0"/>
                        </a:spcAft>
                      </a:pPr>
                      <a:r>
                        <a:rPr lang="es-CO" sz="1600" b="0" cap="none" dirty="0">
                          <a:solidFill>
                            <a:schemeClr val="tx1"/>
                          </a:solidFill>
                          <a:effectLst/>
                        </a:rPr>
                        <a:t>Venta por billetes de lotería</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$ 43.586.773.000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$ 48.424.855.000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111%</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7752097"/>
                  </a:ext>
                </a:extLst>
              </a:tr>
              <a:tr h="270488">
                <a:tc>
                  <a:txBody>
                    <a:bodyPr/>
                    <a:lstStyle/>
                    <a:p>
                      <a:pPr>
                        <a:lnSpc>
                          <a:spcPct val="107000"/>
                        </a:lnSpc>
                        <a:spcAft>
                          <a:spcPts val="0"/>
                        </a:spcAft>
                      </a:pPr>
                      <a:r>
                        <a:rPr lang="es-CO" sz="1600" b="0" cap="none" dirty="0">
                          <a:solidFill>
                            <a:schemeClr val="tx1"/>
                          </a:solidFill>
                          <a:effectLst/>
                        </a:rPr>
                        <a:t>Venta por promocionales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$ 179.086.000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$ 274.865.334</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153%</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4574592"/>
                  </a:ext>
                </a:extLst>
              </a:tr>
              <a:tr h="270488">
                <a:tc>
                  <a:txBody>
                    <a:bodyPr/>
                    <a:lstStyle/>
                    <a:p>
                      <a:pPr>
                        <a:lnSpc>
                          <a:spcPct val="107000"/>
                        </a:lnSpc>
                        <a:spcAft>
                          <a:spcPts val="0"/>
                        </a:spcAft>
                      </a:pPr>
                      <a:r>
                        <a:rPr lang="es-CO" sz="1600" b="0" cap="none" dirty="0" err="1">
                          <a:solidFill>
                            <a:schemeClr val="tx1"/>
                          </a:solidFill>
                          <a:effectLst/>
                        </a:rPr>
                        <a:t>Cxc</a:t>
                      </a:r>
                      <a:r>
                        <a:rPr lang="es-CO" sz="1600" b="0" cap="none" dirty="0">
                          <a:solidFill>
                            <a:schemeClr val="tx1"/>
                          </a:solidFill>
                          <a:effectLst/>
                        </a:rPr>
                        <a:t> lotería y otros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$ 1.171.657.385</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$ 1.099.201.371</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84888085"/>
                  </a:ext>
                </a:extLst>
              </a:tr>
              <a:tr h="270488">
                <a:tc>
                  <a:txBody>
                    <a:bodyPr/>
                    <a:lstStyle/>
                    <a:p>
                      <a:pPr>
                        <a:lnSpc>
                          <a:spcPct val="107000"/>
                        </a:lnSpc>
                        <a:spcAft>
                          <a:spcPts val="0"/>
                        </a:spcAft>
                      </a:pPr>
                      <a:r>
                        <a:rPr lang="es-CO" sz="1600" b="0" cap="none" dirty="0">
                          <a:solidFill>
                            <a:schemeClr val="tx1"/>
                          </a:solidFill>
                          <a:effectLst/>
                        </a:rPr>
                        <a:t>Premios no reclamados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$ 632.213.000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$ 223.534.484</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35%</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871227"/>
                  </a:ext>
                </a:extLst>
              </a:tr>
              <a:tr h="270488">
                <a:tc>
                  <a:txBody>
                    <a:bodyPr/>
                    <a:lstStyle/>
                    <a:p>
                      <a:pPr>
                        <a:lnSpc>
                          <a:spcPct val="107000"/>
                        </a:lnSpc>
                        <a:spcAft>
                          <a:spcPts val="0"/>
                        </a:spcAft>
                      </a:pPr>
                      <a:r>
                        <a:rPr lang="es-CO" sz="1600" b="0" cap="none" dirty="0">
                          <a:solidFill>
                            <a:schemeClr val="tx1"/>
                          </a:solidFill>
                          <a:effectLst/>
                        </a:rPr>
                        <a:t>Comisión 3% talonarios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$ 166.578.229</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$ 92.521.356</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56%</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5868492"/>
                  </a:ext>
                </a:extLst>
              </a:tr>
              <a:tr h="270488">
                <a:tc>
                  <a:txBody>
                    <a:bodyPr/>
                    <a:lstStyle/>
                    <a:p>
                      <a:pPr>
                        <a:lnSpc>
                          <a:spcPct val="107000"/>
                        </a:lnSpc>
                        <a:spcAft>
                          <a:spcPts val="0"/>
                        </a:spcAft>
                      </a:pPr>
                      <a:r>
                        <a:rPr lang="es-CO" sz="1600" b="0" cap="none" dirty="0">
                          <a:solidFill>
                            <a:schemeClr val="tx1"/>
                          </a:solidFill>
                          <a:effectLst/>
                        </a:rPr>
                        <a:t>Venta de talonarios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bg1"/>
                          </a:solidFill>
                          <a:effectLst/>
                        </a:rPr>
                        <a:t>$ 5.524.757.000</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dirty="0">
                          <a:solidFill>
                            <a:schemeClr val="bg1"/>
                          </a:solidFill>
                          <a:effectLst/>
                        </a:rPr>
                        <a:t>$ 3.762.535.124</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dirty="0">
                          <a:solidFill>
                            <a:schemeClr val="tx1"/>
                          </a:solidFill>
                          <a:effectLst/>
                        </a:rPr>
                        <a:t>68%</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69684033"/>
                  </a:ext>
                </a:extLst>
              </a:tr>
              <a:tr h="270488">
                <a:tc>
                  <a:txBody>
                    <a:bodyPr/>
                    <a:lstStyle/>
                    <a:p>
                      <a:pPr>
                        <a:lnSpc>
                          <a:spcPct val="107000"/>
                        </a:lnSpc>
                        <a:spcAft>
                          <a:spcPts val="0"/>
                        </a:spcAft>
                      </a:pPr>
                      <a:r>
                        <a:rPr lang="es-CO" sz="1600" b="0" cap="none" dirty="0">
                          <a:solidFill>
                            <a:schemeClr val="tx1"/>
                          </a:solidFill>
                          <a:effectLst/>
                        </a:rPr>
                        <a:t>GA apuestas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$ 549.698.004</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$ 418.173.867</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76%</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03334075"/>
                  </a:ext>
                </a:extLst>
              </a:tr>
              <a:tr h="270488">
                <a:tc>
                  <a:txBody>
                    <a:bodyPr/>
                    <a:lstStyle/>
                    <a:p>
                      <a:pPr>
                        <a:lnSpc>
                          <a:spcPct val="107000"/>
                        </a:lnSpc>
                        <a:spcAft>
                          <a:spcPts val="0"/>
                        </a:spcAft>
                      </a:pPr>
                      <a:r>
                        <a:rPr lang="es-CO" sz="1600" b="0" cap="none" dirty="0">
                          <a:solidFill>
                            <a:schemeClr val="tx1"/>
                          </a:solidFill>
                          <a:effectLst/>
                        </a:rPr>
                        <a:t>Otros ingresos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$ 170.000.000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$ 213.804.957</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126%</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90098233"/>
                  </a:ext>
                </a:extLst>
              </a:tr>
              <a:tr h="270488">
                <a:tc>
                  <a:txBody>
                    <a:bodyPr/>
                    <a:lstStyle/>
                    <a:p>
                      <a:pPr>
                        <a:lnSpc>
                          <a:spcPct val="107000"/>
                        </a:lnSpc>
                        <a:spcAft>
                          <a:spcPts val="0"/>
                        </a:spcAft>
                      </a:pPr>
                      <a:r>
                        <a:rPr lang="es-CO" sz="1600" b="0" cap="none" dirty="0">
                          <a:solidFill>
                            <a:schemeClr val="tx1"/>
                          </a:solidFill>
                          <a:effectLst/>
                        </a:rPr>
                        <a:t>Premios no reclamados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$ 1.650.000.000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$ 1.294.650.162</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78%</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9252254"/>
                  </a:ext>
                </a:extLst>
              </a:tr>
              <a:tr h="256796">
                <a:tc>
                  <a:txBody>
                    <a:bodyPr/>
                    <a:lstStyle/>
                    <a:p>
                      <a:pPr>
                        <a:lnSpc>
                          <a:spcPct val="107000"/>
                        </a:lnSpc>
                        <a:spcAft>
                          <a:spcPts val="0"/>
                        </a:spcAft>
                      </a:pPr>
                      <a:r>
                        <a:rPr lang="es-CO" sz="1600" b="1" cap="none" dirty="0">
                          <a:solidFill>
                            <a:schemeClr val="tx1"/>
                          </a:solidFill>
                          <a:effectLst/>
                        </a:rPr>
                        <a:t>Total de ingresos corrientes</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$ 54.025.648.389</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a:solidFill>
                            <a:schemeClr val="tx1"/>
                          </a:solidFill>
                          <a:effectLst/>
                        </a:rPr>
                        <a:t>$ 56.353.986.015</a:t>
                      </a:r>
                      <a:endParaRPr lang="es-CO" sz="2800" b="1">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104%</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extLst>
                  <a:ext uri="{0D108BD9-81ED-4DB2-BD59-A6C34878D82A}">
                    <a16:rowId xmlns:a16="http://schemas.microsoft.com/office/drawing/2014/main" val="1888620155"/>
                  </a:ext>
                </a:extLst>
              </a:tr>
            </a:tbl>
          </a:graphicData>
        </a:graphic>
      </p:graphicFrame>
      <p:sp>
        <p:nvSpPr>
          <p:cNvPr id="6" name="CuadroTexto 5"/>
          <p:cNvSpPr txBox="1"/>
          <p:nvPr/>
        </p:nvSpPr>
        <p:spPr>
          <a:xfrm>
            <a:off x="0" y="3577118"/>
            <a:ext cx="2598236" cy="1323439"/>
          </a:xfrm>
          <a:prstGeom prst="rect">
            <a:avLst/>
          </a:prstGeom>
          <a:noFill/>
        </p:spPr>
        <p:txBody>
          <a:bodyPr wrap="square" rtlCol="0">
            <a:spAutoFit/>
          </a:bodyPr>
          <a:lstStyle/>
          <a:p>
            <a:pPr algn="r"/>
            <a:r>
              <a:rPr lang="es-MX" sz="4000" dirty="0">
                <a:solidFill>
                  <a:schemeClr val="bg1"/>
                </a:solidFill>
                <a:latin typeface="Champagne &amp; Limousines" panose="020B0702020202020504" pitchFamily="34" charset="0"/>
                <a:ea typeface="Champagne &amp; Limousines" panose="020B0702020202020504" pitchFamily="34" charset="0"/>
              </a:rPr>
              <a:t>Ejecución Ingresos</a:t>
            </a:r>
            <a:endParaRPr lang="es-CO" sz="4400" dirty="0">
              <a:solidFill>
                <a:schemeClr val="bg1"/>
              </a:solidFill>
              <a:latin typeface="Champagne &amp; Limousines" panose="020B0702020202020504" pitchFamily="34" charset="0"/>
              <a:ea typeface="Champagne &amp; Limousines" panose="020B0702020202020504" pitchFamily="34" charset="0"/>
            </a:endParaRPr>
          </a:p>
        </p:txBody>
      </p:sp>
    </p:spTree>
    <p:extLst>
      <p:ext uri="{BB962C8B-B14F-4D97-AF65-F5344CB8AC3E}">
        <p14:creationId xmlns:p14="http://schemas.microsoft.com/office/powerpoint/2010/main" val="4092602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2" y="1366753"/>
            <a:ext cx="724547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652445"/>
            <a:ext cx="7245471"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ejecución presupuestal</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0" y="3577118"/>
            <a:ext cx="2598236" cy="1323439"/>
          </a:xfrm>
          <a:prstGeom prst="rect">
            <a:avLst/>
          </a:prstGeom>
          <a:noFill/>
        </p:spPr>
        <p:txBody>
          <a:bodyPr wrap="square" rtlCol="0">
            <a:spAutoFit/>
          </a:bodyPr>
          <a:lstStyle/>
          <a:p>
            <a:pPr algn="r"/>
            <a:r>
              <a:rPr lang="es-MX" sz="4000" dirty="0">
                <a:solidFill>
                  <a:schemeClr val="bg1"/>
                </a:solidFill>
                <a:latin typeface="Champagne &amp; Limousines" panose="020B0702020202020504" pitchFamily="34" charset="0"/>
                <a:ea typeface="Champagne &amp; Limousines" panose="020B0702020202020504" pitchFamily="34" charset="0"/>
              </a:rPr>
              <a:t>Ejecución Gastos</a:t>
            </a:r>
            <a:endParaRPr lang="es-CO" sz="4400" dirty="0">
              <a:solidFill>
                <a:schemeClr val="bg1"/>
              </a:solidFill>
              <a:latin typeface="Champagne &amp; Limousines" panose="020B0702020202020504" pitchFamily="34" charset="0"/>
              <a:ea typeface="Champagne &amp; Limousines" panose="020B07020202020205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3805079661"/>
              </p:ext>
            </p:extLst>
          </p:nvPr>
        </p:nvGraphicFramePr>
        <p:xfrm>
          <a:off x="3013300" y="2452157"/>
          <a:ext cx="8329890" cy="3161566"/>
        </p:xfrm>
        <a:graphic>
          <a:graphicData uri="http://schemas.openxmlformats.org/drawingml/2006/table">
            <a:tbl>
              <a:tblPr firstRow="1" firstCol="1" bandRow="1">
                <a:tableStyleId>{00A15C55-8517-42AA-B614-E9B94910E393}</a:tableStyleId>
              </a:tblPr>
              <a:tblGrid>
                <a:gridCol w="2704593">
                  <a:extLst>
                    <a:ext uri="{9D8B030D-6E8A-4147-A177-3AD203B41FA5}">
                      <a16:colId xmlns:a16="http://schemas.microsoft.com/office/drawing/2014/main" val="3789446738"/>
                    </a:ext>
                  </a:extLst>
                </a:gridCol>
                <a:gridCol w="2199190">
                  <a:extLst>
                    <a:ext uri="{9D8B030D-6E8A-4147-A177-3AD203B41FA5}">
                      <a16:colId xmlns:a16="http://schemas.microsoft.com/office/drawing/2014/main" val="3923722034"/>
                    </a:ext>
                  </a:extLst>
                </a:gridCol>
                <a:gridCol w="1826031">
                  <a:extLst>
                    <a:ext uri="{9D8B030D-6E8A-4147-A177-3AD203B41FA5}">
                      <a16:colId xmlns:a16="http://schemas.microsoft.com/office/drawing/2014/main" val="209345586"/>
                    </a:ext>
                  </a:extLst>
                </a:gridCol>
                <a:gridCol w="1600076">
                  <a:extLst>
                    <a:ext uri="{9D8B030D-6E8A-4147-A177-3AD203B41FA5}">
                      <a16:colId xmlns:a16="http://schemas.microsoft.com/office/drawing/2014/main" val="2671978718"/>
                    </a:ext>
                  </a:extLst>
                </a:gridCol>
              </a:tblGrid>
              <a:tr h="1053854">
                <a:tc>
                  <a:txBody>
                    <a:bodyPr/>
                    <a:lstStyle/>
                    <a:p>
                      <a:pPr algn="ctr">
                        <a:lnSpc>
                          <a:spcPct val="107000"/>
                        </a:lnSpc>
                        <a:spcAft>
                          <a:spcPts val="0"/>
                        </a:spcAft>
                      </a:pPr>
                      <a:r>
                        <a:rPr lang="es-CO" sz="1600" cap="all" dirty="0">
                          <a:solidFill>
                            <a:schemeClr val="tx1"/>
                          </a:solidFill>
                          <a:effectLst/>
                        </a:rPr>
                        <a:t>Concepto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Gastos Proyectados</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Gastos Ejecutados</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Cumplimiento</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6760843"/>
                  </a:ext>
                </a:extLst>
              </a:tr>
              <a:tr h="526928">
                <a:tc>
                  <a:txBody>
                    <a:bodyPr/>
                    <a:lstStyle/>
                    <a:p>
                      <a:pPr>
                        <a:lnSpc>
                          <a:spcPct val="107000"/>
                        </a:lnSpc>
                        <a:spcAft>
                          <a:spcPts val="0"/>
                        </a:spcAft>
                      </a:pPr>
                      <a:r>
                        <a:rPr lang="es-CO" sz="1600" b="0" cap="none" dirty="0">
                          <a:solidFill>
                            <a:schemeClr val="tx1"/>
                          </a:solidFill>
                          <a:effectLst/>
                        </a:rPr>
                        <a:t>Gastos de funcionamiento</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$ 11.429.046.614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$ 9.325.813.416</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82%</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7745831"/>
                  </a:ext>
                </a:extLst>
              </a:tr>
              <a:tr h="526928">
                <a:tc>
                  <a:txBody>
                    <a:bodyPr/>
                    <a:lstStyle/>
                    <a:p>
                      <a:pPr>
                        <a:lnSpc>
                          <a:spcPct val="107000"/>
                        </a:lnSpc>
                        <a:spcAft>
                          <a:spcPts val="0"/>
                        </a:spcAft>
                      </a:pPr>
                      <a:r>
                        <a:rPr lang="es-CO" sz="1600" b="0" cap="none" dirty="0">
                          <a:solidFill>
                            <a:schemeClr val="tx1"/>
                          </a:solidFill>
                          <a:effectLst/>
                        </a:rPr>
                        <a:t>Gastos de operación</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$ 48.577.380.845</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$ 39.926.558.336</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82%</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74860565"/>
                  </a:ext>
                </a:extLst>
              </a:tr>
              <a:tr h="526928">
                <a:tc>
                  <a:txBody>
                    <a:bodyPr/>
                    <a:lstStyle/>
                    <a:p>
                      <a:pPr>
                        <a:lnSpc>
                          <a:spcPct val="107000"/>
                        </a:lnSpc>
                        <a:spcAft>
                          <a:spcPts val="0"/>
                        </a:spcAft>
                      </a:pPr>
                      <a:r>
                        <a:rPr lang="es-CO" sz="1600" b="0" cap="none" dirty="0">
                          <a:solidFill>
                            <a:schemeClr val="tx1"/>
                          </a:solidFill>
                          <a:effectLst/>
                        </a:rPr>
                        <a:t>Gastos de inversión</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$ 6.560.294.072</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$ 6.410.538.519</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98%</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3193118"/>
                  </a:ext>
                </a:extLst>
              </a:tr>
              <a:tr h="526928">
                <a:tc>
                  <a:txBody>
                    <a:bodyPr/>
                    <a:lstStyle/>
                    <a:p>
                      <a:pPr>
                        <a:lnSpc>
                          <a:spcPct val="107000"/>
                        </a:lnSpc>
                        <a:spcAft>
                          <a:spcPts val="0"/>
                        </a:spcAft>
                      </a:pPr>
                      <a:r>
                        <a:rPr lang="es-CO" sz="1600" b="1" cap="none" dirty="0">
                          <a:solidFill>
                            <a:schemeClr val="tx1"/>
                          </a:solidFill>
                          <a:effectLst/>
                        </a:rPr>
                        <a:t>Total de gastos </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$ 66.566.721.531</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$ 55.662.910.271</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84%</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extLst>
                  <a:ext uri="{0D108BD9-81ED-4DB2-BD59-A6C34878D82A}">
                    <a16:rowId xmlns:a16="http://schemas.microsoft.com/office/drawing/2014/main" val="3015056081"/>
                  </a:ext>
                </a:extLst>
              </a:tr>
            </a:tbl>
          </a:graphicData>
        </a:graphic>
      </p:graphicFrame>
    </p:spTree>
    <p:extLst>
      <p:ext uri="{BB962C8B-B14F-4D97-AF65-F5344CB8AC3E}">
        <p14:creationId xmlns:p14="http://schemas.microsoft.com/office/powerpoint/2010/main" val="1620905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2" y="1366753"/>
            <a:ext cx="724547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652445"/>
            <a:ext cx="7245471"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ejecución presupuestal</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p:cNvGraphicFramePr>
            <a:graphicFrameLocks noGrp="1"/>
          </p:cNvGraphicFramePr>
          <p:nvPr>
            <p:extLst>
              <p:ext uri="{D42A27DB-BD31-4B8C-83A1-F6EECF244321}">
                <p14:modId xmlns:p14="http://schemas.microsoft.com/office/powerpoint/2010/main" val="155628884"/>
              </p:ext>
            </p:extLst>
          </p:nvPr>
        </p:nvGraphicFramePr>
        <p:xfrm>
          <a:off x="3102014" y="2105981"/>
          <a:ext cx="8472949" cy="3754961"/>
        </p:xfrm>
        <a:graphic>
          <a:graphicData uri="http://schemas.openxmlformats.org/drawingml/2006/table">
            <a:tbl>
              <a:tblPr firstRow="1" firstCol="1" bandRow="1">
                <a:tableStyleId>{00A15C55-8517-42AA-B614-E9B94910E393}</a:tableStyleId>
              </a:tblPr>
              <a:tblGrid>
                <a:gridCol w="3461627">
                  <a:extLst>
                    <a:ext uri="{9D8B030D-6E8A-4147-A177-3AD203B41FA5}">
                      <a16:colId xmlns:a16="http://schemas.microsoft.com/office/drawing/2014/main" val="633149445"/>
                    </a:ext>
                  </a:extLst>
                </a:gridCol>
                <a:gridCol w="1900090">
                  <a:extLst>
                    <a:ext uri="{9D8B030D-6E8A-4147-A177-3AD203B41FA5}">
                      <a16:colId xmlns:a16="http://schemas.microsoft.com/office/drawing/2014/main" val="1990752896"/>
                    </a:ext>
                  </a:extLst>
                </a:gridCol>
                <a:gridCol w="1622862">
                  <a:extLst>
                    <a:ext uri="{9D8B030D-6E8A-4147-A177-3AD203B41FA5}">
                      <a16:colId xmlns:a16="http://schemas.microsoft.com/office/drawing/2014/main" val="2586385760"/>
                    </a:ext>
                  </a:extLst>
                </a:gridCol>
                <a:gridCol w="1488370">
                  <a:extLst>
                    <a:ext uri="{9D8B030D-6E8A-4147-A177-3AD203B41FA5}">
                      <a16:colId xmlns:a16="http://schemas.microsoft.com/office/drawing/2014/main" val="597797365"/>
                    </a:ext>
                  </a:extLst>
                </a:gridCol>
              </a:tblGrid>
              <a:tr h="521472">
                <a:tc gridSpan="4">
                  <a:txBody>
                    <a:bodyPr/>
                    <a:lstStyle/>
                    <a:p>
                      <a:pPr algn="ctr">
                        <a:lnSpc>
                          <a:spcPct val="107000"/>
                        </a:lnSpc>
                        <a:spcAft>
                          <a:spcPts val="0"/>
                        </a:spcAft>
                      </a:pPr>
                      <a:r>
                        <a:rPr lang="es-CO" sz="1600" cap="all">
                          <a:solidFill>
                            <a:schemeClr val="tx1"/>
                          </a:solidFill>
                          <a:effectLst/>
                        </a:rPr>
                        <a:t>Comparación entre presupuesto de la entidad y el registrado en el tablero integrado de Gestión</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847815240"/>
                  </a:ext>
                </a:extLst>
              </a:tr>
              <a:tr h="448310">
                <a:tc>
                  <a:txBody>
                    <a:bodyPr/>
                    <a:lstStyle/>
                    <a:p>
                      <a:pPr algn="ctr">
                        <a:lnSpc>
                          <a:spcPct val="107000"/>
                        </a:lnSpc>
                        <a:spcAft>
                          <a:spcPts val="0"/>
                        </a:spcAft>
                      </a:pPr>
                      <a:r>
                        <a:rPr lang="es-CO" sz="1600" cap="all" dirty="0">
                          <a:solidFill>
                            <a:schemeClr val="tx1"/>
                          </a:solidFill>
                          <a:effectLst/>
                        </a:rPr>
                        <a:t>Concepto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Presupuesto tablero Integrado</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Presupuesto definitivo</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Diferencia</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2025816"/>
                  </a:ext>
                </a:extLst>
              </a:tr>
              <a:tr h="199390">
                <a:tc>
                  <a:txBody>
                    <a:bodyPr/>
                    <a:lstStyle/>
                    <a:p>
                      <a:pPr>
                        <a:lnSpc>
                          <a:spcPct val="107000"/>
                        </a:lnSpc>
                        <a:spcAft>
                          <a:spcPts val="0"/>
                        </a:spcAft>
                      </a:pPr>
                      <a:r>
                        <a:rPr lang="es-CO" sz="1600" b="0" cap="none" dirty="0">
                          <a:solidFill>
                            <a:schemeClr val="tx1"/>
                          </a:solidFill>
                          <a:effectLst/>
                        </a:rPr>
                        <a:t>Otros ingresos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$ 561.464.000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$ 561.464.000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7005877"/>
                  </a:ext>
                </a:extLst>
              </a:tr>
              <a:tr h="199390">
                <a:tc>
                  <a:txBody>
                    <a:bodyPr/>
                    <a:lstStyle/>
                    <a:p>
                      <a:pPr>
                        <a:lnSpc>
                          <a:spcPct val="107000"/>
                        </a:lnSpc>
                        <a:spcAft>
                          <a:spcPts val="0"/>
                        </a:spcAft>
                      </a:pPr>
                      <a:r>
                        <a:rPr lang="es-CO" sz="1600" b="0" cap="none" dirty="0">
                          <a:solidFill>
                            <a:schemeClr val="tx1"/>
                          </a:solidFill>
                          <a:effectLst/>
                        </a:rPr>
                        <a:t>Venta por billetes de lotería</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$ 43.586.773.000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$ 43.586.773.000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99840551"/>
                  </a:ext>
                </a:extLst>
              </a:tr>
              <a:tr h="199390">
                <a:tc>
                  <a:txBody>
                    <a:bodyPr/>
                    <a:lstStyle/>
                    <a:p>
                      <a:pPr>
                        <a:lnSpc>
                          <a:spcPct val="107000"/>
                        </a:lnSpc>
                        <a:spcAft>
                          <a:spcPts val="0"/>
                        </a:spcAft>
                      </a:pPr>
                      <a:r>
                        <a:rPr lang="es-CO" sz="1600" b="0" cap="none" dirty="0">
                          <a:solidFill>
                            <a:schemeClr val="tx1"/>
                          </a:solidFill>
                          <a:effectLst/>
                        </a:rPr>
                        <a:t>Venta por promocionales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$ 179.086.000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$ 179.086.000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05148711"/>
                  </a:ext>
                </a:extLst>
              </a:tr>
              <a:tr h="199390">
                <a:tc>
                  <a:txBody>
                    <a:bodyPr/>
                    <a:lstStyle/>
                    <a:p>
                      <a:pPr>
                        <a:lnSpc>
                          <a:spcPct val="107000"/>
                        </a:lnSpc>
                        <a:spcAft>
                          <a:spcPts val="0"/>
                        </a:spcAft>
                      </a:pPr>
                      <a:r>
                        <a:rPr lang="es-CO" sz="1600" b="0" cap="none" dirty="0" err="1">
                          <a:solidFill>
                            <a:schemeClr val="tx1"/>
                          </a:solidFill>
                          <a:effectLst/>
                        </a:rPr>
                        <a:t>Cxc</a:t>
                      </a:r>
                      <a:r>
                        <a:rPr lang="es-CO" sz="1600" b="0" cap="none" dirty="0">
                          <a:solidFill>
                            <a:schemeClr val="tx1"/>
                          </a:solidFill>
                          <a:effectLst/>
                        </a:rPr>
                        <a:t> lotería y otros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$ 1.171.657.385</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$ 1.171.657.385</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5131560"/>
                  </a:ext>
                </a:extLst>
              </a:tr>
              <a:tr h="199390">
                <a:tc>
                  <a:txBody>
                    <a:bodyPr/>
                    <a:lstStyle/>
                    <a:p>
                      <a:pPr>
                        <a:lnSpc>
                          <a:spcPct val="107000"/>
                        </a:lnSpc>
                        <a:spcAft>
                          <a:spcPts val="0"/>
                        </a:spcAft>
                      </a:pPr>
                      <a:r>
                        <a:rPr lang="es-CO" sz="1600" b="0" cap="none" dirty="0">
                          <a:solidFill>
                            <a:schemeClr val="tx1"/>
                          </a:solidFill>
                          <a:effectLst/>
                        </a:rPr>
                        <a:t>Premios no reclamados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$ 632.213.000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$ 632.213.000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81717824"/>
                  </a:ext>
                </a:extLst>
              </a:tr>
              <a:tr h="199390">
                <a:tc>
                  <a:txBody>
                    <a:bodyPr/>
                    <a:lstStyle/>
                    <a:p>
                      <a:pPr>
                        <a:lnSpc>
                          <a:spcPct val="107000"/>
                        </a:lnSpc>
                        <a:spcAft>
                          <a:spcPts val="0"/>
                        </a:spcAft>
                      </a:pPr>
                      <a:r>
                        <a:rPr lang="es-CO" sz="1600" b="0" cap="none" dirty="0">
                          <a:solidFill>
                            <a:schemeClr val="tx1"/>
                          </a:solidFill>
                          <a:effectLst/>
                        </a:rPr>
                        <a:t>Comisión 3% formularios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$ 166.578.229</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2657194"/>
                  </a:ext>
                </a:extLst>
              </a:tr>
              <a:tr h="199390">
                <a:tc>
                  <a:txBody>
                    <a:bodyPr/>
                    <a:lstStyle/>
                    <a:p>
                      <a:pPr>
                        <a:lnSpc>
                          <a:spcPct val="107000"/>
                        </a:lnSpc>
                        <a:spcAft>
                          <a:spcPts val="0"/>
                        </a:spcAft>
                      </a:pPr>
                      <a:r>
                        <a:rPr lang="es-CO" sz="1600" b="0" cap="none" dirty="0">
                          <a:solidFill>
                            <a:schemeClr val="tx1"/>
                          </a:solidFill>
                          <a:effectLst/>
                        </a:rPr>
                        <a:t>Venta de talonarios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bg1"/>
                          </a:solidFill>
                          <a:effectLst/>
                        </a:rPr>
                        <a:t>$ 5.524.757.000</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dirty="0">
                          <a:solidFill>
                            <a:schemeClr val="bg1"/>
                          </a:solidFill>
                          <a:effectLst/>
                        </a:rPr>
                        <a:t>$ 5.524.757.000</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29224119"/>
                  </a:ext>
                </a:extLst>
              </a:tr>
              <a:tr h="199390">
                <a:tc>
                  <a:txBody>
                    <a:bodyPr/>
                    <a:lstStyle/>
                    <a:p>
                      <a:pPr>
                        <a:lnSpc>
                          <a:spcPct val="107000"/>
                        </a:lnSpc>
                        <a:spcAft>
                          <a:spcPts val="0"/>
                        </a:spcAft>
                      </a:pPr>
                      <a:r>
                        <a:rPr lang="es-CO" sz="1600" b="0" cap="none" dirty="0">
                          <a:solidFill>
                            <a:schemeClr val="tx1"/>
                          </a:solidFill>
                          <a:effectLst/>
                        </a:rPr>
                        <a:t>GA apuestas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$ 549.698.004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$ 410.000.000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bg1"/>
                          </a:solidFill>
                          <a:effectLst/>
                        </a:rPr>
                        <a:t>-$ 139.698.004</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2923046742"/>
                  </a:ext>
                </a:extLst>
              </a:tr>
              <a:tr h="199390">
                <a:tc>
                  <a:txBody>
                    <a:bodyPr/>
                    <a:lstStyle/>
                    <a:p>
                      <a:pPr>
                        <a:lnSpc>
                          <a:spcPct val="107000"/>
                        </a:lnSpc>
                        <a:spcAft>
                          <a:spcPts val="0"/>
                        </a:spcAft>
                      </a:pPr>
                      <a:r>
                        <a:rPr lang="es-CO" sz="1600" b="0" cap="none" dirty="0">
                          <a:solidFill>
                            <a:schemeClr val="tx1"/>
                          </a:solidFill>
                          <a:effectLst/>
                        </a:rPr>
                        <a:t>Otros ingresos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$ 170.000.000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$ 170.000.000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78997960"/>
                  </a:ext>
                </a:extLst>
              </a:tr>
              <a:tr h="209550">
                <a:tc>
                  <a:txBody>
                    <a:bodyPr/>
                    <a:lstStyle/>
                    <a:p>
                      <a:pPr>
                        <a:lnSpc>
                          <a:spcPct val="107000"/>
                        </a:lnSpc>
                        <a:spcAft>
                          <a:spcPts val="0"/>
                        </a:spcAft>
                      </a:pPr>
                      <a:r>
                        <a:rPr lang="es-CO" sz="1600" b="0" cap="none" dirty="0">
                          <a:solidFill>
                            <a:schemeClr val="tx1"/>
                          </a:solidFill>
                          <a:effectLst/>
                        </a:rPr>
                        <a:t>Premios no reclamados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$ 1.650.000.000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$ 1.650.000.000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$ 0</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16720578"/>
                  </a:ext>
                </a:extLst>
              </a:tr>
              <a:tr h="209550">
                <a:tc>
                  <a:txBody>
                    <a:bodyPr/>
                    <a:lstStyle/>
                    <a:p>
                      <a:pPr>
                        <a:lnSpc>
                          <a:spcPct val="107000"/>
                        </a:lnSpc>
                        <a:spcAft>
                          <a:spcPts val="0"/>
                        </a:spcAft>
                      </a:pPr>
                      <a:r>
                        <a:rPr lang="es-CO" sz="1600" b="1" cap="none" dirty="0">
                          <a:solidFill>
                            <a:schemeClr val="tx1"/>
                          </a:solidFill>
                          <a:effectLst/>
                        </a:rPr>
                        <a:t>Total de ingresos corrientes</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$ 54.025.648.389</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tx1"/>
                          </a:solidFill>
                          <a:effectLst/>
                        </a:rPr>
                        <a:t>$ 53.885.950.385</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ctr">
                        <a:lnSpc>
                          <a:spcPct val="107000"/>
                        </a:lnSpc>
                        <a:spcAft>
                          <a:spcPts val="0"/>
                        </a:spcAft>
                      </a:pPr>
                      <a:r>
                        <a:rPr lang="es-CO" sz="1600" b="1" dirty="0">
                          <a:solidFill>
                            <a:schemeClr val="bg1"/>
                          </a:solidFill>
                          <a:effectLst/>
                        </a:rPr>
                        <a:t>-$ 139.698.004</a:t>
                      </a:r>
                      <a:endParaRPr lang="es-CO" sz="2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4232078651"/>
                  </a:ext>
                </a:extLst>
              </a:tr>
            </a:tbl>
          </a:graphicData>
        </a:graphic>
      </p:graphicFrame>
      <p:sp>
        <p:nvSpPr>
          <p:cNvPr id="7" name="CuadroTexto 6"/>
          <p:cNvSpPr txBox="1"/>
          <p:nvPr/>
        </p:nvSpPr>
        <p:spPr>
          <a:xfrm>
            <a:off x="196770" y="3600268"/>
            <a:ext cx="2598236" cy="1569660"/>
          </a:xfrm>
          <a:prstGeom prst="rect">
            <a:avLst/>
          </a:prstGeom>
          <a:noFill/>
        </p:spPr>
        <p:txBody>
          <a:bodyPr wrap="square" rtlCol="0">
            <a:spAutoFit/>
          </a:bodyPr>
          <a:lstStyle/>
          <a:p>
            <a:pPr algn="r"/>
            <a:r>
              <a:rPr lang="es-MX" sz="4000" dirty="0">
                <a:solidFill>
                  <a:schemeClr val="bg1"/>
                </a:solidFill>
                <a:latin typeface="Champagne &amp; Limousines" panose="020B0702020202020504" pitchFamily="34" charset="0"/>
                <a:ea typeface="Champagne &amp; Limousines" panose="020B0702020202020504" pitchFamily="34" charset="0"/>
              </a:rPr>
              <a:t>Diferencias </a:t>
            </a:r>
            <a:r>
              <a:rPr lang="es-MX" sz="2800" dirty="0">
                <a:solidFill>
                  <a:schemeClr val="bg1"/>
                </a:solidFill>
                <a:latin typeface="Champagne &amp; Limousines" panose="020B0702020202020504" pitchFamily="34" charset="0"/>
                <a:ea typeface="Champagne &amp; Limousines" panose="020B0702020202020504" pitchFamily="34" charset="0"/>
              </a:rPr>
              <a:t>Ingresos Corrientes</a:t>
            </a:r>
            <a:endParaRPr lang="es-CO" sz="3200" dirty="0">
              <a:solidFill>
                <a:schemeClr val="bg1"/>
              </a:solidFill>
              <a:latin typeface="Champagne &amp; Limousines" panose="020B0702020202020504" pitchFamily="34" charset="0"/>
              <a:ea typeface="Champagne &amp; Limousines" panose="020B0702020202020504" pitchFamily="34" charset="0"/>
            </a:endParaRPr>
          </a:p>
        </p:txBody>
      </p:sp>
    </p:spTree>
    <p:extLst>
      <p:ext uri="{BB962C8B-B14F-4D97-AF65-F5344CB8AC3E}">
        <p14:creationId xmlns:p14="http://schemas.microsoft.com/office/powerpoint/2010/main" val="953127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2" y="1366753"/>
            <a:ext cx="724547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3" y="652445"/>
            <a:ext cx="7245471" cy="707886"/>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ejecución presupuestal</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a 5"/>
          <p:cNvGraphicFramePr>
            <a:graphicFrameLocks noGrp="1"/>
          </p:cNvGraphicFramePr>
          <p:nvPr>
            <p:extLst>
              <p:ext uri="{D42A27DB-BD31-4B8C-83A1-F6EECF244321}">
                <p14:modId xmlns:p14="http://schemas.microsoft.com/office/powerpoint/2010/main" val="1259265091"/>
              </p:ext>
            </p:extLst>
          </p:nvPr>
        </p:nvGraphicFramePr>
        <p:xfrm>
          <a:off x="3136740" y="2257068"/>
          <a:ext cx="8692587" cy="3946960"/>
        </p:xfrm>
        <a:graphic>
          <a:graphicData uri="http://schemas.openxmlformats.org/drawingml/2006/table">
            <a:tbl>
              <a:tblPr firstRow="1" firstCol="1" bandRow="1">
                <a:tableStyleId>{00A15C55-8517-42AA-B614-E9B94910E393}</a:tableStyleId>
              </a:tblPr>
              <a:tblGrid>
                <a:gridCol w="3083644">
                  <a:extLst>
                    <a:ext uri="{9D8B030D-6E8A-4147-A177-3AD203B41FA5}">
                      <a16:colId xmlns:a16="http://schemas.microsoft.com/office/drawing/2014/main" val="1375866163"/>
                    </a:ext>
                  </a:extLst>
                </a:gridCol>
                <a:gridCol w="1725044">
                  <a:extLst>
                    <a:ext uri="{9D8B030D-6E8A-4147-A177-3AD203B41FA5}">
                      <a16:colId xmlns:a16="http://schemas.microsoft.com/office/drawing/2014/main" val="558314416"/>
                    </a:ext>
                  </a:extLst>
                </a:gridCol>
                <a:gridCol w="1856718">
                  <a:extLst>
                    <a:ext uri="{9D8B030D-6E8A-4147-A177-3AD203B41FA5}">
                      <a16:colId xmlns:a16="http://schemas.microsoft.com/office/drawing/2014/main" val="3270612332"/>
                    </a:ext>
                  </a:extLst>
                </a:gridCol>
                <a:gridCol w="2027181">
                  <a:extLst>
                    <a:ext uri="{9D8B030D-6E8A-4147-A177-3AD203B41FA5}">
                      <a16:colId xmlns:a16="http://schemas.microsoft.com/office/drawing/2014/main" val="1675845810"/>
                    </a:ext>
                  </a:extLst>
                </a:gridCol>
              </a:tblGrid>
              <a:tr h="520168">
                <a:tc gridSpan="4">
                  <a:txBody>
                    <a:bodyPr/>
                    <a:lstStyle/>
                    <a:p>
                      <a:pPr algn="ctr">
                        <a:lnSpc>
                          <a:spcPct val="107000"/>
                        </a:lnSpc>
                        <a:spcAft>
                          <a:spcPts val="0"/>
                        </a:spcAft>
                      </a:pPr>
                      <a:r>
                        <a:rPr lang="es-CO" sz="1600" cap="all" dirty="0">
                          <a:solidFill>
                            <a:schemeClr val="tx1"/>
                          </a:solidFill>
                          <a:effectLst/>
                        </a:rPr>
                        <a:t>Comparación entre presupuesto ejecutado de la entidad y</a:t>
                      </a:r>
                      <a:endParaRPr lang="es-CO" sz="2800" dirty="0">
                        <a:solidFill>
                          <a:schemeClr val="tx1"/>
                        </a:solidFill>
                        <a:effectLst/>
                      </a:endParaRPr>
                    </a:p>
                    <a:p>
                      <a:pPr algn="ctr">
                        <a:lnSpc>
                          <a:spcPct val="107000"/>
                        </a:lnSpc>
                        <a:spcAft>
                          <a:spcPts val="0"/>
                        </a:spcAft>
                      </a:pPr>
                      <a:r>
                        <a:rPr lang="es-CO" sz="1600" cap="all" dirty="0">
                          <a:solidFill>
                            <a:schemeClr val="tx1"/>
                          </a:solidFill>
                          <a:effectLst/>
                        </a:rPr>
                        <a:t> el registrado en el tablero integrado de Gestión</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99119164"/>
                  </a:ext>
                </a:extLst>
              </a:tr>
              <a:tr h="565868">
                <a:tc>
                  <a:txBody>
                    <a:bodyPr/>
                    <a:lstStyle/>
                    <a:p>
                      <a:pPr algn="ctr">
                        <a:lnSpc>
                          <a:spcPct val="107000"/>
                        </a:lnSpc>
                        <a:spcAft>
                          <a:spcPts val="0"/>
                        </a:spcAft>
                      </a:pPr>
                      <a:r>
                        <a:rPr lang="es-CO" sz="1600" cap="all">
                          <a:solidFill>
                            <a:schemeClr val="tx1"/>
                          </a:solidFill>
                          <a:effectLst/>
                        </a:rPr>
                        <a:t>Concepto</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Ejecución tablero Integrado</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Ejecución presupuesto entidad</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Diferencia</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54784215"/>
                  </a:ext>
                </a:extLst>
              </a:tr>
              <a:tr h="260084">
                <a:tc>
                  <a:txBody>
                    <a:bodyPr/>
                    <a:lstStyle/>
                    <a:p>
                      <a:pPr>
                        <a:lnSpc>
                          <a:spcPct val="107000"/>
                        </a:lnSpc>
                        <a:spcAft>
                          <a:spcPts val="0"/>
                        </a:spcAft>
                      </a:pPr>
                      <a:r>
                        <a:rPr lang="es-CO" sz="1600" b="0" cap="none" dirty="0">
                          <a:solidFill>
                            <a:schemeClr val="tx1"/>
                          </a:solidFill>
                          <a:effectLst/>
                        </a:rPr>
                        <a:t>Otros ingresos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$ 549.844.361</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$ 532.226.454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bg1"/>
                          </a:solidFill>
                          <a:effectLst/>
                        </a:rPr>
                        <a:t>-$ 17.617.907</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2751466198"/>
                  </a:ext>
                </a:extLst>
              </a:tr>
              <a:tr h="260084">
                <a:tc>
                  <a:txBody>
                    <a:bodyPr/>
                    <a:lstStyle/>
                    <a:p>
                      <a:pPr>
                        <a:lnSpc>
                          <a:spcPct val="107000"/>
                        </a:lnSpc>
                        <a:spcAft>
                          <a:spcPts val="0"/>
                        </a:spcAft>
                      </a:pPr>
                      <a:r>
                        <a:rPr lang="es-CO" sz="1600" b="0" cap="none" dirty="0">
                          <a:solidFill>
                            <a:schemeClr val="tx1"/>
                          </a:solidFill>
                          <a:effectLst/>
                        </a:rPr>
                        <a:t>Venta por billetes de lotería</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$ 48.424.855.000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$ 46.789.210.240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bg1"/>
                          </a:solidFill>
                          <a:effectLst/>
                        </a:rPr>
                        <a:t>-$ 1.635.644.760</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1481457153"/>
                  </a:ext>
                </a:extLst>
              </a:tr>
              <a:tr h="260084">
                <a:tc>
                  <a:txBody>
                    <a:bodyPr/>
                    <a:lstStyle/>
                    <a:p>
                      <a:pPr>
                        <a:lnSpc>
                          <a:spcPct val="107000"/>
                        </a:lnSpc>
                        <a:spcAft>
                          <a:spcPts val="0"/>
                        </a:spcAft>
                      </a:pPr>
                      <a:r>
                        <a:rPr lang="es-CO" sz="1600" b="0" cap="none" dirty="0">
                          <a:solidFill>
                            <a:schemeClr val="tx1"/>
                          </a:solidFill>
                          <a:effectLst/>
                        </a:rPr>
                        <a:t>Venta por promocionales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$ 274.865.334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$ 272.258.800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bg1"/>
                          </a:solidFill>
                          <a:effectLst/>
                        </a:rPr>
                        <a:t>-$ 2.606.534</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1089155813"/>
                  </a:ext>
                </a:extLst>
              </a:tr>
              <a:tr h="260084">
                <a:tc>
                  <a:txBody>
                    <a:bodyPr/>
                    <a:lstStyle/>
                    <a:p>
                      <a:pPr>
                        <a:lnSpc>
                          <a:spcPct val="107000"/>
                        </a:lnSpc>
                        <a:spcAft>
                          <a:spcPts val="0"/>
                        </a:spcAft>
                      </a:pPr>
                      <a:r>
                        <a:rPr lang="es-CO" sz="1600" b="0" cap="none" dirty="0" err="1">
                          <a:solidFill>
                            <a:schemeClr val="tx1"/>
                          </a:solidFill>
                          <a:effectLst/>
                        </a:rPr>
                        <a:t>Cxc</a:t>
                      </a:r>
                      <a:r>
                        <a:rPr lang="es-CO" sz="1600" b="0" cap="none" dirty="0">
                          <a:solidFill>
                            <a:schemeClr val="tx1"/>
                          </a:solidFill>
                          <a:effectLst/>
                        </a:rPr>
                        <a:t> lotería y otros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tx1"/>
                          </a:solidFill>
                          <a:effectLst/>
                        </a:rPr>
                        <a:t>$ 1.099.201.371</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$ 1.099.201.371</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85729894"/>
                  </a:ext>
                </a:extLst>
              </a:tr>
              <a:tr h="260084">
                <a:tc>
                  <a:txBody>
                    <a:bodyPr/>
                    <a:lstStyle/>
                    <a:p>
                      <a:pPr>
                        <a:lnSpc>
                          <a:spcPct val="107000"/>
                        </a:lnSpc>
                        <a:spcAft>
                          <a:spcPts val="0"/>
                        </a:spcAft>
                      </a:pPr>
                      <a:r>
                        <a:rPr lang="es-CO" sz="1600" b="0" cap="none" dirty="0">
                          <a:solidFill>
                            <a:schemeClr val="tx1"/>
                          </a:solidFill>
                          <a:effectLst/>
                        </a:rPr>
                        <a:t>Premios no reclamados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$ 223.534.484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$ 223.534.484</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78238856"/>
                  </a:ext>
                </a:extLst>
              </a:tr>
              <a:tr h="260084">
                <a:tc>
                  <a:txBody>
                    <a:bodyPr/>
                    <a:lstStyle/>
                    <a:p>
                      <a:pPr>
                        <a:lnSpc>
                          <a:spcPct val="107000"/>
                        </a:lnSpc>
                        <a:spcAft>
                          <a:spcPts val="0"/>
                        </a:spcAft>
                      </a:pPr>
                      <a:r>
                        <a:rPr lang="es-CO" sz="1600" b="0" cap="none" dirty="0">
                          <a:solidFill>
                            <a:schemeClr val="tx1"/>
                          </a:solidFill>
                          <a:effectLst/>
                        </a:rPr>
                        <a:t>Comisión 3% talonarios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$ 92.521.356</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8638586"/>
                  </a:ext>
                </a:extLst>
              </a:tr>
              <a:tr h="260084">
                <a:tc>
                  <a:txBody>
                    <a:bodyPr/>
                    <a:lstStyle/>
                    <a:p>
                      <a:pPr>
                        <a:lnSpc>
                          <a:spcPct val="107000"/>
                        </a:lnSpc>
                        <a:spcAft>
                          <a:spcPts val="0"/>
                        </a:spcAft>
                      </a:pPr>
                      <a:r>
                        <a:rPr lang="es-CO" sz="1600" b="0" cap="none" dirty="0">
                          <a:solidFill>
                            <a:schemeClr val="tx1"/>
                          </a:solidFill>
                          <a:effectLst/>
                        </a:rPr>
                        <a:t>Venta de talonarios</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bg1"/>
                          </a:solidFill>
                          <a:effectLst/>
                        </a:rPr>
                        <a:t>$ 3.762.535.124</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r">
                        <a:lnSpc>
                          <a:spcPct val="107000"/>
                        </a:lnSpc>
                        <a:spcAft>
                          <a:spcPts val="0"/>
                        </a:spcAft>
                      </a:pPr>
                      <a:r>
                        <a:rPr lang="es-CO" sz="1600" dirty="0">
                          <a:solidFill>
                            <a:schemeClr val="bg1"/>
                          </a:solidFill>
                          <a:effectLst/>
                        </a:rPr>
                        <a:t>$ 3.780.554.197</a:t>
                      </a:r>
                      <a:endParaRPr lang="es-CO"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tc>
                  <a:txBody>
                    <a:bodyPr/>
                    <a:lstStyle/>
                    <a:p>
                      <a:pPr algn="r">
                        <a:lnSpc>
                          <a:spcPct val="107000"/>
                        </a:lnSpc>
                        <a:spcAft>
                          <a:spcPts val="0"/>
                        </a:spcAft>
                      </a:pPr>
                      <a:r>
                        <a:rPr lang="es-CO" sz="1600">
                          <a:solidFill>
                            <a:schemeClr val="tx1"/>
                          </a:solidFill>
                          <a:effectLst/>
                        </a:rPr>
                        <a:t>$ 18.019.073</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18643370"/>
                  </a:ext>
                </a:extLst>
              </a:tr>
              <a:tr h="260084">
                <a:tc>
                  <a:txBody>
                    <a:bodyPr/>
                    <a:lstStyle/>
                    <a:p>
                      <a:pPr>
                        <a:lnSpc>
                          <a:spcPct val="107000"/>
                        </a:lnSpc>
                        <a:spcAft>
                          <a:spcPts val="0"/>
                        </a:spcAft>
                      </a:pPr>
                      <a:r>
                        <a:rPr lang="es-CO" sz="1600" b="0" cap="none" dirty="0">
                          <a:solidFill>
                            <a:schemeClr val="tx1"/>
                          </a:solidFill>
                          <a:effectLst/>
                        </a:rPr>
                        <a:t>GA apuestas </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$ 418.173.867</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tx1"/>
                          </a:solidFill>
                          <a:effectLst/>
                        </a:rPr>
                        <a:t>$ 421.139.784</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$ 2.965.917</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98452544"/>
                  </a:ext>
                </a:extLst>
              </a:tr>
              <a:tr h="260084">
                <a:tc>
                  <a:txBody>
                    <a:bodyPr/>
                    <a:lstStyle/>
                    <a:p>
                      <a:pPr>
                        <a:lnSpc>
                          <a:spcPct val="107000"/>
                        </a:lnSpc>
                        <a:spcAft>
                          <a:spcPts val="0"/>
                        </a:spcAft>
                      </a:pPr>
                      <a:r>
                        <a:rPr lang="es-CO" sz="1600" b="0" cap="none" dirty="0">
                          <a:solidFill>
                            <a:schemeClr val="tx1"/>
                          </a:solidFill>
                          <a:effectLst/>
                        </a:rPr>
                        <a:t>Otros ingresos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$ 213.804.957</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dirty="0">
                          <a:solidFill>
                            <a:schemeClr val="tx1"/>
                          </a:solidFill>
                          <a:effectLst/>
                        </a:rPr>
                        <a:t>$ 213.804.957</a:t>
                      </a:r>
                      <a:endParaRPr lang="es-CO" sz="28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7784532"/>
                  </a:ext>
                </a:extLst>
              </a:tr>
              <a:tr h="260084">
                <a:tc>
                  <a:txBody>
                    <a:bodyPr/>
                    <a:lstStyle/>
                    <a:p>
                      <a:pPr>
                        <a:lnSpc>
                          <a:spcPct val="107000"/>
                        </a:lnSpc>
                        <a:spcAft>
                          <a:spcPts val="0"/>
                        </a:spcAft>
                      </a:pPr>
                      <a:r>
                        <a:rPr lang="es-CO" sz="1600" b="0" cap="none" dirty="0">
                          <a:solidFill>
                            <a:schemeClr val="tx1"/>
                          </a:solidFill>
                          <a:effectLst/>
                        </a:rPr>
                        <a:t>Premios no reclamados AP</a:t>
                      </a:r>
                      <a:endParaRPr lang="es-CO"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$ 1.294.650.162</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$ 1.294.650.162</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es-CO" sz="1600">
                          <a:solidFill>
                            <a:schemeClr val="tx1"/>
                          </a:solidFill>
                          <a:effectLst/>
                        </a:rPr>
                        <a:t>$ 0</a:t>
                      </a:r>
                      <a:endParaRPr lang="es-CO" sz="28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2870203"/>
                  </a:ext>
                </a:extLst>
              </a:tr>
              <a:tr h="260084">
                <a:tc>
                  <a:txBody>
                    <a:bodyPr/>
                    <a:lstStyle/>
                    <a:p>
                      <a:pPr>
                        <a:lnSpc>
                          <a:spcPct val="107000"/>
                        </a:lnSpc>
                        <a:spcAft>
                          <a:spcPts val="0"/>
                        </a:spcAft>
                      </a:pPr>
                      <a:r>
                        <a:rPr lang="es-CO" sz="1600" b="1" cap="all" dirty="0">
                          <a:solidFill>
                            <a:schemeClr val="tx1"/>
                          </a:solidFill>
                          <a:effectLst/>
                        </a:rPr>
                        <a:t>TOTAL DE INGRESOS CORRIENTES</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r">
                        <a:lnSpc>
                          <a:spcPct val="107000"/>
                        </a:lnSpc>
                        <a:spcAft>
                          <a:spcPts val="0"/>
                        </a:spcAft>
                      </a:pPr>
                      <a:r>
                        <a:rPr lang="es-CO" sz="1600" b="1" dirty="0">
                          <a:solidFill>
                            <a:schemeClr val="tx1"/>
                          </a:solidFill>
                          <a:effectLst/>
                        </a:rPr>
                        <a:t>$ 56.261.464.659</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r">
                        <a:lnSpc>
                          <a:spcPct val="107000"/>
                        </a:lnSpc>
                        <a:spcAft>
                          <a:spcPts val="0"/>
                        </a:spcAft>
                      </a:pPr>
                      <a:r>
                        <a:rPr lang="es-CO" sz="1600" b="1" dirty="0">
                          <a:solidFill>
                            <a:schemeClr val="tx1"/>
                          </a:solidFill>
                          <a:effectLst/>
                        </a:rPr>
                        <a:t>$ 54.626.580.449</a:t>
                      </a:r>
                      <a:endParaRPr lang="es-CO" sz="28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FDC100"/>
                    </a:solidFill>
                  </a:tcPr>
                </a:tc>
                <a:tc>
                  <a:txBody>
                    <a:bodyPr/>
                    <a:lstStyle/>
                    <a:p>
                      <a:pPr algn="r">
                        <a:lnSpc>
                          <a:spcPct val="107000"/>
                        </a:lnSpc>
                        <a:spcAft>
                          <a:spcPts val="0"/>
                        </a:spcAft>
                      </a:pPr>
                      <a:r>
                        <a:rPr lang="es-CO" sz="1600" b="1" dirty="0">
                          <a:solidFill>
                            <a:schemeClr val="bg1"/>
                          </a:solidFill>
                          <a:effectLst/>
                        </a:rPr>
                        <a:t>-$ 1.634.884.210</a:t>
                      </a:r>
                      <a:endParaRPr lang="es-CO" sz="2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solidFill>
                      <a:srgbClr val="ED1C24"/>
                    </a:solidFill>
                  </a:tcPr>
                </a:tc>
                <a:extLst>
                  <a:ext uri="{0D108BD9-81ED-4DB2-BD59-A6C34878D82A}">
                    <a16:rowId xmlns:a16="http://schemas.microsoft.com/office/drawing/2014/main" val="1694319000"/>
                  </a:ext>
                </a:extLst>
              </a:tr>
            </a:tbl>
          </a:graphicData>
        </a:graphic>
      </p:graphicFrame>
      <p:sp>
        <p:nvSpPr>
          <p:cNvPr id="7" name="CuadroTexto 6"/>
          <p:cNvSpPr txBox="1"/>
          <p:nvPr/>
        </p:nvSpPr>
        <p:spPr>
          <a:xfrm>
            <a:off x="196770" y="3600268"/>
            <a:ext cx="2598236" cy="1569660"/>
          </a:xfrm>
          <a:prstGeom prst="rect">
            <a:avLst/>
          </a:prstGeom>
          <a:noFill/>
        </p:spPr>
        <p:txBody>
          <a:bodyPr wrap="square" rtlCol="0">
            <a:spAutoFit/>
          </a:bodyPr>
          <a:lstStyle/>
          <a:p>
            <a:pPr algn="r"/>
            <a:r>
              <a:rPr lang="es-MX" sz="4000" dirty="0">
                <a:solidFill>
                  <a:schemeClr val="bg1"/>
                </a:solidFill>
                <a:latin typeface="Champagne &amp; Limousines" panose="020B0702020202020504" pitchFamily="34" charset="0"/>
                <a:ea typeface="Champagne &amp; Limousines" panose="020B0702020202020504" pitchFamily="34" charset="0"/>
              </a:rPr>
              <a:t>Diferencias </a:t>
            </a:r>
            <a:r>
              <a:rPr lang="es-MX" sz="2800" dirty="0">
                <a:solidFill>
                  <a:schemeClr val="bg1"/>
                </a:solidFill>
                <a:latin typeface="Champagne &amp; Limousines" panose="020B0702020202020504" pitchFamily="34" charset="0"/>
                <a:ea typeface="Champagne &amp; Limousines" panose="020B0702020202020504" pitchFamily="34" charset="0"/>
              </a:rPr>
              <a:t>Apuestas vs Contabilidad</a:t>
            </a:r>
            <a:endParaRPr lang="es-CO" sz="3200" dirty="0">
              <a:solidFill>
                <a:schemeClr val="bg1"/>
              </a:solidFill>
              <a:latin typeface="Champagne &amp; Limousines" panose="020B0702020202020504" pitchFamily="34" charset="0"/>
              <a:ea typeface="Champagne &amp; Limousines" panose="020B0702020202020504" pitchFamily="34" charset="0"/>
            </a:endParaRPr>
          </a:p>
        </p:txBody>
      </p:sp>
    </p:spTree>
    <p:extLst>
      <p:ext uri="{BB962C8B-B14F-4D97-AF65-F5344CB8AC3E}">
        <p14:creationId xmlns:p14="http://schemas.microsoft.com/office/powerpoint/2010/main" val="1526590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3722" y="1366753"/>
            <a:ext cx="7245471" cy="584775"/>
          </a:xfrm>
          <a:prstGeom prst="rect">
            <a:avLst/>
          </a:prstGeom>
          <a:noFill/>
        </p:spPr>
        <p:txBody>
          <a:bodyPr wrap="square" rtlCol="0">
            <a:spAutoFit/>
          </a:bodyPr>
          <a:lstStyle/>
          <a:p>
            <a:r>
              <a:rPr lang="es-CO" sz="3200" dirty="0">
                <a:solidFill>
                  <a:srgbClr val="ED1C24"/>
                </a:solidFill>
                <a:latin typeface="Champagne &amp; Limousines" panose="020B0702020202020504" pitchFamily="34" charset="0"/>
                <a:ea typeface="Champagne &amp; Limousines" panose="020B0702020202020504" pitchFamily="34" charset="0"/>
              </a:rPr>
              <a:t>Eje N° 3 CAPACIDAD INSTITUCIONAL</a:t>
            </a:r>
          </a:p>
        </p:txBody>
      </p:sp>
      <p:sp>
        <p:nvSpPr>
          <p:cNvPr id="3" name="CuadroTexto 2"/>
          <p:cNvSpPr txBox="1"/>
          <p:nvPr/>
        </p:nvSpPr>
        <p:spPr>
          <a:xfrm>
            <a:off x="2083722" y="47576"/>
            <a:ext cx="8946950" cy="1323439"/>
          </a:xfrm>
          <a:prstGeom prst="rect">
            <a:avLst/>
          </a:prstGeom>
          <a:noFill/>
        </p:spPr>
        <p:txBody>
          <a:bodyPr wrap="square" rtlCol="0">
            <a:spAutoFit/>
          </a:bodyPr>
          <a:lstStyle/>
          <a:p>
            <a:r>
              <a:rPr lang="es-MX" sz="4000" dirty="0">
                <a:ln>
                  <a:solidFill>
                    <a:schemeClr val="tx1"/>
                  </a:solidFill>
                </a:ln>
                <a:latin typeface="Champagne &amp; Limousines" panose="020B0702020202020504" pitchFamily="34" charset="0"/>
                <a:ea typeface="Champagne &amp; Limousines" panose="020B0702020202020504" pitchFamily="34" charset="0"/>
              </a:rPr>
              <a:t>Nivel de cumplimiento del plan de mejoramiento</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4" name="Picture 2" descr="▷ Colegio Americano de Bogotá - Presentación, Admisión y Contacto"/>
          <p:cNvPicPr>
            <a:picLocks noChangeAspect="1" noChangeArrowheads="1"/>
          </p:cNvPicPr>
          <p:nvPr/>
        </p:nvPicPr>
        <p:blipFill>
          <a:blip r:embed="rId2">
            <a:duotone>
              <a:prstClr val="black"/>
              <a:srgbClr val="FF0000">
                <a:tint val="45000"/>
                <a:satMod val="400000"/>
              </a:srgbClr>
            </a:duotone>
            <a:extLst>
              <a:ext uri="{28A0092B-C50C-407E-A947-70E740481C1C}">
                <a14:useLocalDpi xmlns:a14="http://schemas.microsoft.com/office/drawing/2010/main" val="0"/>
              </a:ext>
            </a:extLst>
          </a:blip>
          <a:srcRect/>
          <a:stretch>
            <a:fillRect/>
          </a:stretch>
        </p:blipFill>
        <p:spPr bwMode="auto">
          <a:xfrm>
            <a:off x="393540" y="617720"/>
            <a:ext cx="1481839" cy="148183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4"/>
          <p:cNvGraphicFramePr>
            <a:graphicFrameLocks noGrp="1"/>
          </p:cNvGraphicFramePr>
          <p:nvPr>
            <p:extLst>
              <p:ext uri="{D42A27DB-BD31-4B8C-83A1-F6EECF244321}">
                <p14:modId xmlns:p14="http://schemas.microsoft.com/office/powerpoint/2010/main" val="356911179"/>
              </p:ext>
            </p:extLst>
          </p:nvPr>
        </p:nvGraphicFramePr>
        <p:xfrm>
          <a:off x="5122134" y="2384385"/>
          <a:ext cx="6348378" cy="2025567"/>
        </p:xfrm>
        <a:graphic>
          <a:graphicData uri="http://schemas.openxmlformats.org/drawingml/2006/table">
            <a:tbl>
              <a:tblPr firstRow="1" firstCol="1" bandRow="1">
                <a:tableStyleId>{00A15C55-8517-42AA-B614-E9B94910E393}</a:tableStyleId>
              </a:tblPr>
              <a:tblGrid>
                <a:gridCol w="1441584">
                  <a:extLst>
                    <a:ext uri="{9D8B030D-6E8A-4147-A177-3AD203B41FA5}">
                      <a16:colId xmlns:a16="http://schemas.microsoft.com/office/drawing/2014/main" val="1364726131"/>
                    </a:ext>
                  </a:extLst>
                </a:gridCol>
                <a:gridCol w="1467200">
                  <a:extLst>
                    <a:ext uri="{9D8B030D-6E8A-4147-A177-3AD203B41FA5}">
                      <a16:colId xmlns:a16="http://schemas.microsoft.com/office/drawing/2014/main" val="3759788750"/>
                    </a:ext>
                  </a:extLst>
                </a:gridCol>
                <a:gridCol w="1722643">
                  <a:extLst>
                    <a:ext uri="{9D8B030D-6E8A-4147-A177-3AD203B41FA5}">
                      <a16:colId xmlns:a16="http://schemas.microsoft.com/office/drawing/2014/main" val="2550148763"/>
                    </a:ext>
                  </a:extLst>
                </a:gridCol>
                <a:gridCol w="1716951">
                  <a:extLst>
                    <a:ext uri="{9D8B030D-6E8A-4147-A177-3AD203B41FA5}">
                      <a16:colId xmlns:a16="http://schemas.microsoft.com/office/drawing/2014/main" val="191163763"/>
                    </a:ext>
                  </a:extLst>
                </a:gridCol>
              </a:tblGrid>
              <a:tr h="687083">
                <a:tc>
                  <a:txBody>
                    <a:bodyPr/>
                    <a:lstStyle/>
                    <a:p>
                      <a:pPr algn="ctr">
                        <a:lnSpc>
                          <a:spcPct val="107000"/>
                        </a:lnSpc>
                        <a:spcAft>
                          <a:spcPts val="0"/>
                        </a:spcAft>
                      </a:pPr>
                      <a:r>
                        <a:rPr lang="es-CO" sz="1600" cap="all">
                          <a:solidFill>
                            <a:schemeClr val="tx1"/>
                          </a:solidFill>
                          <a:effectLst/>
                        </a:rPr>
                        <a:t>Mes</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Actividades Vencidas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Actividades programadas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cap="all">
                          <a:solidFill>
                            <a:schemeClr val="tx1"/>
                          </a:solidFill>
                          <a:effectLst/>
                        </a:rPr>
                        <a:t> Nivel de Cumplimiento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380722"/>
                  </a:ext>
                </a:extLst>
              </a:tr>
              <a:tr h="334621">
                <a:tc>
                  <a:txBody>
                    <a:bodyPr/>
                    <a:lstStyle/>
                    <a:p>
                      <a:pPr algn="ctr">
                        <a:lnSpc>
                          <a:spcPct val="107000"/>
                        </a:lnSpc>
                        <a:spcAft>
                          <a:spcPts val="0"/>
                        </a:spcAft>
                      </a:pPr>
                      <a:r>
                        <a:rPr lang="es-CO" sz="1600" cap="all">
                          <a:solidFill>
                            <a:schemeClr val="tx1"/>
                          </a:solidFill>
                          <a:effectLst/>
                        </a:rPr>
                        <a:t>Mar</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14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330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96%</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02820977"/>
                  </a:ext>
                </a:extLst>
              </a:tr>
              <a:tr h="334621">
                <a:tc>
                  <a:txBody>
                    <a:bodyPr/>
                    <a:lstStyle/>
                    <a:p>
                      <a:pPr algn="ctr">
                        <a:lnSpc>
                          <a:spcPct val="107000"/>
                        </a:lnSpc>
                        <a:spcAft>
                          <a:spcPts val="0"/>
                        </a:spcAft>
                      </a:pPr>
                      <a:r>
                        <a:rPr lang="es-CO" sz="1600" cap="all" dirty="0">
                          <a:solidFill>
                            <a:schemeClr val="tx1"/>
                          </a:solidFill>
                          <a:effectLst/>
                        </a:rPr>
                        <a:t>Jun</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14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330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96%</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9838638"/>
                  </a:ext>
                </a:extLst>
              </a:tr>
              <a:tr h="334621">
                <a:tc>
                  <a:txBody>
                    <a:bodyPr/>
                    <a:lstStyle/>
                    <a:p>
                      <a:pPr algn="ctr">
                        <a:lnSpc>
                          <a:spcPct val="107000"/>
                        </a:lnSpc>
                        <a:spcAft>
                          <a:spcPts val="0"/>
                        </a:spcAft>
                      </a:pPr>
                      <a:r>
                        <a:rPr lang="es-CO" sz="1600" cap="all">
                          <a:solidFill>
                            <a:schemeClr val="tx1"/>
                          </a:solidFill>
                          <a:effectLst/>
                        </a:rPr>
                        <a:t>Sep</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10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dirty="0">
                          <a:solidFill>
                            <a:schemeClr val="tx1"/>
                          </a:solidFill>
                          <a:effectLst/>
                        </a:rPr>
                        <a:t>                    95 </a:t>
                      </a:r>
                      <a:endParaRPr lang="es-CO"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89%</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26942192"/>
                  </a:ext>
                </a:extLst>
              </a:tr>
              <a:tr h="334621">
                <a:tc>
                  <a:txBody>
                    <a:bodyPr/>
                    <a:lstStyle/>
                    <a:p>
                      <a:pPr algn="ctr">
                        <a:lnSpc>
                          <a:spcPct val="107000"/>
                        </a:lnSpc>
                        <a:spcAft>
                          <a:spcPts val="0"/>
                        </a:spcAft>
                      </a:pPr>
                      <a:r>
                        <a:rPr lang="es-CO" sz="1600" cap="all">
                          <a:solidFill>
                            <a:schemeClr val="tx1"/>
                          </a:solidFill>
                          <a:effectLst/>
                        </a:rPr>
                        <a:t>Dic</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1600">
                          <a:solidFill>
                            <a:schemeClr val="tx1"/>
                          </a:solidFill>
                          <a:effectLst/>
                        </a:rPr>
                        <a:t>                  183 </a:t>
                      </a:r>
                      <a:endParaRPr lang="es-CO" sz="240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s-CO" sz="2000" b="1" dirty="0">
                          <a:solidFill>
                            <a:schemeClr val="tx1"/>
                          </a:solidFill>
                          <a:effectLst/>
                        </a:rPr>
                        <a:t>100%</a:t>
                      </a:r>
                      <a:endParaRPr lang="es-CO" sz="32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46494445"/>
                  </a:ext>
                </a:extLst>
              </a:tr>
            </a:tbl>
          </a:graphicData>
        </a:graphic>
      </p:graphicFrame>
      <p:graphicFrame>
        <p:nvGraphicFramePr>
          <p:cNvPr id="6" name="Gráfico 5"/>
          <p:cNvGraphicFramePr/>
          <p:nvPr>
            <p:extLst>
              <p:ext uri="{D42A27DB-BD31-4B8C-83A1-F6EECF244321}">
                <p14:modId xmlns:p14="http://schemas.microsoft.com/office/powerpoint/2010/main" val="179615220"/>
              </p:ext>
            </p:extLst>
          </p:nvPr>
        </p:nvGraphicFramePr>
        <p:xfrm>
          <a:off x="1021788" y="2384385"/>
          <a:ext cx="3478676" cy="3391501"/>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ángulo 6"/>
          <p:cNvSpPr/>
          <p:nvPr/>
        </p:nvSpPr>
        <p:spPr>
          <a:xfrm>
            <a:off x="5050598" y="4698668"/>
            <a:ext cx="6419914" cy="1077218"/>
          </a:xfrm>
          <a:prstGeom prst="rect">
            <a:avLst/>
          </a:prstGeom>
        </p:spPr>
        <p:txBody>
          <a:bodyPr wrap="square">
            <a:spAutoFit/>
          </a:bodyPr>
          <a:lstStyle/>
          <a:p>
            <a:pPr algn="just"/>
            <a:r>
              <a:rPr lang="es-CO" sz="1600" dirty="0">
                <a:solidFill>
                  <a:srgbClr val="000000"/>
                </a:solidFill>
                <a:latin typeface="Arial" panose="020B0604020202020204" pitchFamily="34" charset="0"/>
                <a:ea typeface="Calibri" panose="020F0502020204030204" pitchFamily="34" charset="0"/>
              </a:rPr>
              <a:t>Durante los dos últimos trimestres, se avanzó de manera significativa en la gestión de los planes de mejoramiento, tanto internos, como de la contraloría distrital, de igual forma, respecto de los planes interno se presentan mejoras en la gestión.</a:t>
            </a:r>
            <a:endParaRPr lang="es-CO" sz="1600" dirty="0"/>
          </a:p>
        </p:txBody>
      </p:sp>
    </p:spTree>
    <p:extLst>
      <p:ext uri="{BB962C8B-B14F-4D97-AF65-F5344CB8AC3E}">
        <p14:creationId xmlns:p14="http://schemas.microsoft.com/office/powerpoint/2010/main" val="3797672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854788" y="206520"/>
            <a:ext cx="10320406" cy="707886"/>
          </a:xfrm>
          <a:prstGeom prst="rect">
            <a:avLst/>
          </a:prstGeom>
          <a:noFill/>
        </p:spPr>
        <p:txBody>
          <a:bodyPr wrap="square" rtlCol="0">
            <a:spAutoFit/>
          </a:bodyPr>
          <a:lstStyle/>
          <a:p>
            <a:pPr algn="ctr"/>
            <a:r>
              <a:rPr lang="es-MX" sz="4000" dirty="0">
                <a:ln>
                  <a:solidFill>
                    <a:schemeClr val="tx1"/>
                  </a:solidFill>
                </a:ln>
                <a:latin typeface="Champagne &amp; Limousines" panose="020B0702020202020504" pitchFamily="34" charset="0"/>
                <a:ea typeface="Champagne &amp; Limousines" panose="020B0702020202020504" pitchFamily="34" charset="0"/>
              </a:rPr>
              <a:t>Tablero Integrado de Mando 2020</a:t>
            </a:r>
            <a:endParaRPr lang="es-CO" sz="4400" dirty="0">
              <a:ln>
                <a:solidFill>
                  <a:schemeClr val="tx1"/>
                </a:solidFill>
              </a:ln>
              <a:latin typeface="Champagne &amp; Limousines" panose="020B0702020202020504" pitchFamily="34" charset="0"/>
              <a:ea typeface="Champagne &amp; Limousines" panose="020B0702020202020504" pitchFamily="34" charset="0"/>
            </a:endParaRPr>
          </a:p>
        </p:txBody>
      </p:sp>
      <p:pic>
        <p:nvPicPr>
          <p:cNvPr id="3" name="Imagen 2"/>
          <p:cNvPicPr/>
          <p:nvPr/>
        </p:nvPicPr>
        <p:blipFill>
          <a:blip r:embed="rId3"/>
          <a:stretch>
            <a:fillRect/>
          </a:stretch>
        </p:blipFill>
        <p:spPr>
          <a:xfrm>
            <a:off x="935811" y="1157474"/>
            <a:ext cx="10320406" cy="4872941"/>
          </a:xfrm>
          <a:prstGeom prst="rect">
            <a:avLst/>
          </a:prstGeom>
        </p:spPr>
      </p:pic>
      <p:sp>
        <p:nvSpPr>
          <p:cNvPr id="4" name="Rectángulo 3"/>
          <p:cNvSpPr/>
          <p:nvPr/>
        </p:nvSpPr>
        <p:spPr>
          <a:xfrm>
            <a:off x="2747072" y="6170518"/>
            <a:ext cx="7346052" cy="600101"/>
          </a:xfrm>
          <a:prstGeom prst="rect">
            <a:avLst/>
          </a:prstGeom>
        </p:spPr>
        <p:txBody>
          <a:bodyPr wrap="square">
            <a:spAutoFit/>
          </a:bodyPr>
          <a:lstStyle/>
          <a:p>
            <a:pPr>
              <a:lnSpc>
                <a:spcPct val="107000"/>
              </a:lnSpc>
              <a:spcAft>
                <a:spcPts val="800"/>
              </a:spcAft>
            </a:pPr>
            <a:r>
              <a:rPr lang="es-ES_tradnl" sz="1600" dirty="0">
                <a:latin typeface="Arial" panose="020B0604020202020204" pitchFamily="34" charset="0"/>
                <a:ea typeface="Calibri" panose="020F0502020204030204" pitchFamily="34" charset="0"/>
                <a:cs typeface="Arial" panose="020B0604020202020204" pitchFamily="34" charset="0"/>
              </a:rPr>
              <a:t>Este tablero muestra el estado de nuestro plan estratégico a corte 31 de diciembre de 2020, el cual fue desarrollado uno a uno en este informe.</a:t>
            </a:r>
            <a:endParaRPr lang="es-CO" sz="16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1420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5121635" y="2170095"/>
            <a:ext cx="6285053" cy="3250762"/>
          </a:xfrm>
          <a:prstGeom prst="rect">
            <a:avLst/>
          </a:prstGeom>
        </p:spPr>
        <p:txBody>
          <a:bodyPr wrap="square">
            <a:spAutoFit/>
          </a:bodyPr>
          <a:lstStyle/>
          <a:p>
            <a:pPr marL="342900" lvl="0" indent="-342900" algn="just">
              <a:lnSpc>
                <a:spcPct val="115000"/>
              </a:lnSpc>
              <a:spcAft>
                <a:spcPts val="0"/>
              </a:spcAft>
              <a:buFont typeface="Arial" panose="020B0604020202020204" pitchFamily="34" charset="0"/>
              <a:buChar char="-"/>
            </a:pPr>
            <a:r>
              <a:rPr lang="es-ES_tradnl" dirty="0">
                <a:solidFill>
                  <a:schemeClr val="bg1"/>
                </a:solidFill>
                <a:latin typeface="Arial" panose="020B0604020202020204" pitchFamily="34" charset="0"/>
                <a:ea typeface="Calibri" panose="020F0502020204030204" pitchFamily="34" charset="0"/>
                <a:cs typeface="Times New Roman" panose="02020603050405020304" pitchFamily="18" charset="0"/>
              </a:rPr>
              <a:t>En primer lugar, es importante definir con la alta gerencia, si la estructura del plan estratégico vigente, cumple con las expectativas y/o estrategias actuales, o si por el contrario es necesario realizar un cambio estructural al mismo.</a:t>
            </a:r>
            <a:endParaRPr lang="es-CO" dirty="0">
              <a:solidFill>
                <a:schemeClr val="bg1"/>
              </a:solidFill>
              <a:latin typeface="Cambria" panose="020405030504060302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es-ES_tradnl" dirty="0">
                <a:solidFill>
                  <a:schemeClr val="bg1"/>
                </a:solidFill>
                <a:latin typeface="Arial" panose="020B0604020202020204" pitchFamily="34" charset="0"/>
                <a:ea typeface="Cambria" panose="02040503050406030204" pitchFamily="18" charset="0"/>
                <a:cs typeface="Times New Roman" panose="02020603050405020304" pitchFamily="18" charset="0"/>
              </a:rPr>
              <a:t> </a:t>
            </a:r>
            <a:endParaRPr lang="es-CO"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pPr>
            <a:r>
              <a:rPr lang="es-ES_tradnl" dirty="0">
                <a:solidFill>
                  <a:schemeClr val="bg1"/>
                </a:solidFill>
                <a:latin typeface="Arial" panose="020B0604020202020204" pitchFamily="34" charset="0"/>
                <a:ea typeface="Calibri" panose="020F0502020204030204" pitchFamily="34" charset="0"/>
                <a:cs typeface="Times New Roman" panose="02020603050405020304" pitchFamily="18" charset="0"/>
              </a:rPr>
              <a:t>Una vez definido, la estructura del Plan estratégico 2021, es necesario revisar con los líderes de los procesos, los sistemas de medición (indicadores) que permitirán cumplir con los objetivos propuestos.</a:t>
            </a:r>
            <a:endParaRPr lang="es-CO" dirty="0">
              <a:solidFill>
                <a:schemeClr val="bg1"/>
              </a:solidFill>
              <a:latin typeface="Cambria" panose="02040503050406030204" pitchFamily="18" charset="0"/>
              <a:ea typeface="Calibri" panose="020F0502020204030204" pitchFamily="34" charset="0"/>
              <a:cs typeface="Times New Roman" panose="02020603050405020304" pitchFamily="18" charset="0"/>
            </a:endParaRPr>
          </a:p>
        </p:txBody>
      </p:sp>
      <p:sp>
        <p:nvSpPr>
          <p:cNvPr id="3" name="CuadroTexto 2"/>
          <p:cNvSpPr txBox="1"/>
          <p:nvPr/>
        </p:nvSpPr>
        <p:spPr>
          <a:xfrm>
            <a:off x="231495" y="3441533"/>
            <a:ext cx="4658646" cy="707886"/>
          </a:xfrm>
          <a:prstGeom prst="rect">
            <a:avLst/>
          </a:prstGeom>
          <a:noFill/>
        </p:spPr>
        <p:txBody>
          <a:bodyPr wrap="square" rtlCol="0">
            <a:spAutoFit/>
          </a:bodyPr>
          <a:lstStyle/>
          <a:p>
            <a:pPr algn="ctr"/>
            <a:r>
              <a:rPr lang="es-MX" sz="40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CONCLUSIONES</a:t>
            </a:r>
            <a:endParaRPr lang="es-CO" sz="4400" dirty="0">
              <a:ln>
                <a:solidFill>
                  <a:schemeClr val="bg1"/>
                </a:solidFill>
              </a:ln>
              <a:solidFill>
                <a:schemeClr val="bg1"/>
              </a:solidFill>
              <a:latin typeface="Champagne &amp; Limousines" panose="020B0702020202020504" pitchFamily="34" charset="0"/>
              <a:ea typeface="Champagne &amp; Limousines" panose="020B0702020202020504" pitchFamily="34" charset="0"/>
            </a:endParaRPr>
          </a:p>
        </p:txBody>
      </p:sp>
    </p:spTree>
    <p:extLst>
      <p:ext uri="{BB962C8B-B14F-4D97-AF65-F5344CB8AC3E}">
        <p14:creationId xmlns:p14="http://schemas.microsoft.com/office/powerpoint/2010/main" val="1123381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ángulo 1"/>
          <p:cNvSpPr/>
          <p:nvPr/>
        </p:nvSpPr>
        <p:spPr>
          <a:xfrm>
            <a:off x="5104434" y="1625651"/>
            <a:ext cx="6551272" cy="4339650"/>
          </a:xfrm>
          <a:prstGeom prst="rect">
            <a:avLst/>
          </a:prstGeom>
        </p:spPr>
        <p:txBody>
          <a:bodyPr wrap="square">
            <a:spAutoFit/>
          </a:bodyPr>
          <a:lstStyle/>
          <a:p>
            <a:pPr marL="342900" lvl="0" indent="-342900" algn="just">
              <a:lnSpc>
                <a:spcPct val="115000"/>
              </a:lnSpc>
              <a:spcAft>
                <a:spcPts val="0"/>
              </a:spcAft>
              <a:buFont typeface="Arial" panose="020B0604020202020204" pitchFamily="34" charset="0"/>
              <a:buChar char="-"/>
            </a:pPr>
            <a:r>
              <a:rPr lang="es-ES_tradnl" sz="1600" dirty="0">
                <a:solidFill>
                  <a:schemeClr val="bg1"/>
                </a:solidFill>
                <a:latin typeface="Arial" panose="020B0604020202020204" pitchFamily="34" charset="0"/>
                <a:ea typeface="Calibri" panose="020F0502020204030204" pitchFamily="34" charset="0"/>
                <a:cs typeface="Times New Roman" panose="02020603050405020304" pitchFamily="18" charset="0"/>
              </a:rPr>
              <a:t>Es importante, reiterar a los jefes de los procesos, la importancia en la oportunidad en el diligenciamiento de los indicadores, así como el análisis de los mismos.</a:t>
            </a:r>
            <a:endParaRPr lang="es-CO" sz="1600" dirty="0">
              <a:solidFill>
                <a:schemeClr val="bg1"/>
              </a:solidFill>
              <a:latin typeface="Cambria" panose="02040503050406030204" pitchFamily="18" charset="0"/>
              <a:ea typeface="Calibri" panose="020F0502020204030204" pitchFamily="34" charset="0"/>
              <a:cs typeface="Times New Roman" panose="02020603050405020304" pitchFamily="18" charset="0"/>
            </a:endParaRPr>
          </a:p>
          <a:p>
            <a:pPr marL="457200" algn="just">
              <a:lnSpc>
                <a:spcPct val="115000"/>
              </a:lnSpc>
              <a:spcAft>
                <a:spcPts val="0"/>
              </a:spcAft>
            </a:pPr>
            <a:r>
              <a:rPr lang="es-ES_tradnl" sz="1600" dirty="0">
                <a:solidFill>
                  <a:schemeClr val="bg1"/>
                </a:solidFill>
                <a:latin typeface="Arial" panose="020B0604020202020204" pitchFamily="34" charset="0"/>
                <a:ea typeface="Cambria" panose="02040503050406030204" pitchFamily="18" charset="0"/>
                <a:cs typeface="Times New Roman" panose="02020603050405020304" pitchFamily="18" charset="0"/>
              </a:rPr>
              <a:t> </a:t>
            </a:r>
            <a:endParaRPr lang="es-CO"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pPr>
            <a:r>
              <a:rPr lang="es-ES_tradnl" sz="1600" dirty="0">
                <a:solidFill>
                  <a:schemeClr val="bg1"/>
                </a:solidFill>
                <a:latin typeface="Arial" panose="020B0604020202020204" pitchFamily="34" charset="0"/>
                <a:ea typeface="Calibri" panose="020F0502020204030204" pitchFamily="34" charset="0"/>
                <a:cs typeface="Times New Roman" panose="02020603050405020304" pitchFamily="18" charset="0"/>
              </a:rPr>
              <a:t>Así mismo, se recuerda que la información registrada en el plan estratégico debe ser fidedigna, por tal razón, es importante la responsabilidad de cada uno de los líderes frente a la información que se reporta, pues este instrumento es una herramienta para mostrar a la alta gerencia la realidad de la entidad y que permita tomar decisiones, y mejorar continuamente para lograr el objeto institucional</a:t>
            </a:r>
            <a:endParaRPr lang="es-CO" sz="1600" dirty="0">
              <a:solidFill>
                <a:schemeClr val="bg1"/>
              </a:solidFill>
              <a:latin typeface="Cambria" panose="02040503050406030204" pitchFamily="18" charset="0"/>
              <a:ea typeface="Calibri" panose="020F0502020204030204" pitchFamily="34" charset="0"/>
              <a:cs typeface="Times New Roman" panose="02020603050405020304" pitchFamily="18" charset="0"/>
            </a:endParaRPr>
          </a:p>
          <a:p>
            <a:pPr marL="457200">
              <a:lnSpc>
                <a:spcPct val="115000"/>
              </a:lnSpc>
              <a:spcAft>
                <a:spcPts val="0"/>
              </a:spcAft>
            </a:pPr>
            <a:r>
              <a:rPr lang="es-ES_tradnl" sz="1600" dirty="0">
                <a:solidFill>
                  <a:schemeClr val="bg1"/>
                </a:solidFill>
                <a:latin typeface="Arial" panose="020B0604020202020204" pitchFamily="34" charset="0"/>
                <a:ea typeface="Cambria" panose="02040503050406030204" pitchFamily="18" charset="0"/>
                <a:cs typeface="Times New Roman" panose="02020603050405020304" pitchFamily="18" charset="0"/>
              </a:rPr>
              <a:t> </a:t>
            </a:r>
            <a:endParaRPr lang="es-CO" sz="1600" dirty="0">
              <a:solidFill>
                <a:schemeClr val="bg1"/>
              </a:solidFill>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pPr>
            <a:r>
              <a:rPr lang="es-ES_tradnl" sz="1600" dirty="0">
                <a:solidFill>
                  <a:schemeClr val="bg1"/>
                </a:solidFill>
                <a:latin typeface="Arial" panose="020B0604020202020204" pitchFamily="34" charset="0"/>
                <a:ea typeface="Calibri" panose="020F0502020204030204" pitchFamily="34" charset="0"/>
                <a:cs typeface="Times New Roman" panose="02020603050405020304" pitchFamily="18" charset="0"/>
              </a:rPr>
              <a:t>Tener en cuenta las recomendaciones registradas en este documento para medir de manera eficiente los objetivos propuestos.</a:t>
            </a:r>
            <a:endParaRPr lang="es-CO" sz="1600" dirty="0">
              <a:solidFill>
                <a:schemeClr val="bg1"/>
              </a:solidFill>
              <a:latin typeface="Cambria" panose="02040503050406030204" pitchFamily="18" charset="0"/>
              <a:ea typeface="Calibri" panose="020F0502020204030204" pitchFamily="34" charset="0"/>
              <a:cs typeface="Times New Roman" panose="02020603050405020304" pitchFamily="18" charset="0"/>
            </a:endParaRPr>
          </a:p>
        </p:txBody>
      </p:sp>
      <p:sp>
        <p:nvSpPr>
          <p:cNvPr id="4" name="CuadroTexto 3"/>
          <p:cNvSpPr txBox="1"/>
          <p:nvPr/>
        </p:nvSpPr>
        <p:spPr>
          <a:xfrm>
            <a:off x="231495" y="3441533"/>
            <a:ext cx="4658646" cy="707886"/>
          </a:xfrm>
          <a:prstGeom prst="rect">
            <a:avLst/>
          </a:prstGeom>
          <a:noFill/>
        </p:spPr>
        <p:txBody>
          <a:bodyPr wrap="square" rtlCol="0">
            <a:spAutoFit/>
          </a:bodyPr>
          <a:lstStyle/>
          <a:p>
            <a:pPr algn="ctr"/>
            <a:r>
              <a:rPr lang="es-MX" sz="4000" dirty="0">
                <a:ln>
                  <a:solidFill>
                    <a:schemeClr val="bg1"/>
                  </a:solidFill>
                </a:ln>
                <a:solidFill>
                  <a:schemeClr val="bg1"/>
                </a:solidFill>
                <a:latin typeface="Champagne &amp; Limousines" panose="020B0702020202020504" pitchFamily="34" charset="0"/>
                <a:ea typeface="Champagne &amp; Limousines" panose="020B0702020202020504" pitchFamily="34" charset="0"/>
              </a:rPr>
              <a:t>CONCLUSIONES</a:t>
            </a:r>
            <a:endParaRPr lang="es-CO" sz="4400" dirty="0">
              <a:ln>
                <a:solidFill>
                  <a:schemeClr val="bg1"/>
                </a:solidFill>
              </a:ln>
              <a:solidFill>
                <a:schemeClr val="bg1"/>
              </a:solidFill>
              <a:latin typeface="Champagne &amp; Limousines" panose="020B0702020202020504" pitchFamily="34" charset="0"/>
              <a:ea typeface="Champagne &amp; Limousines" panose="020B0702020202020504" pitchFamily="34" charset="0"/>
            </a:endParaRPr>
          </a:p>
        </p:txBody>
      </p:sp>
    </p:spTree>
    <p:extLst>
      <p:ext uri="{BB962C8B-B14F-4D97-AF65-F5344CB8AC3E}">
        <p14:creationId xmlns:p14="http://schemas.microsoft.com/office/powerpoint/2010/main" val="25708182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764</TotalTime>
  <Words>2612</Words>
  <Application>Microsoft Office PowerPoint</Application>
  <PresentationFormat>Panorámica</PresentationFormat>
  <Paragraphs>778</Paragraphs>
  <Slides>30</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30</vt:i4>
      </vt:variant>
    </vt:vector>
  </HeadingPairs>
  <TitlesOfParts>
    <vt:vector size="39" baseType="lpstr">
      <vt:lpstr>Arial</vt:lpstr>
      <vt:lpstr>Calibri</vt:lpstr>
      <vt:lpstr>Calibri Light</vt:lpstr>
      <vt:lpstr>Cambria</vt:lpstr>
      <vt:lpstr>Candara</vt:lpstr>
      <vt:lpstr>Champagne &amp; Limousines</vt:lpstr>
      <vt:lpstr>Lucida Bright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Nestor Julian Rodriguez Torres</dc:creator>
  <cp:lastModifiedBy>Liliana Lara</cp:lastModifiedBy>
  <cp:revision>39</cp:revision>
  <dcterms:created xsi:type="dcterms:W3CDTF">2021-02-26T20:11:33Z</dcterms:created>
  <dcterms:modified xsi:type="dcterms:W3CDTF">2021-03-03T21:42:56Z</dcterms:modified>
</cp:coreProperties>
</file>