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9" r:id="rId2"/>
    <p:sldId id="286" r:id="rId3"/>
    <p:sldId id="287" r:id="rId4"/>
    <p:sldId id="265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  <a:headEnd type="none" w="med" len="med"/>
              <a:tailEnd type="triangle" w="med" len="med"/>
            </a:ln>
            <a:effectLst/>
          </c:spPr>
          <c:marker>
            <c:symbol val="diamond"/>
            <c:size val="6"/>
            <c:spPr>
              <a:solidFill>
                <a:srgbClr val="C00000"/>
              </a:solidFill>
              <a:ln w="38100">
                <a:solidFill>
                  <a:srgbClr val="C00000"/>
                </a:solidFill>
                <a:round/>
                <a:headEnd type="none" w="med" len="med"/>
                <a:tailEnd type="triangle" w="med" len="med"/>
              </a:ln>
              <a:effectLst/>
            </c:spPr>
          </c:marker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_("$"\ * #,##0_);_("$"\ * \(#,##0\);_("$"\ * "-"_);_(@_)</c:formatCode>
                <c:ptCount val="5"/>
                <c:pt idx="0">
                  <c:v>69269.613043666774</c:v>
                </c:pt>
                <c:pt idx="1">
                  <c:v>72585.558669159</c:v>
                </c:pt>
                <c:pt idx="2">
                  <c:v>75457.115650300722</c:v>
                </c:pt>
                <c:pt idx="3">
                  <c:v>78568.448884579208</c:v>
                </c:pt>
                <c:pt idx="4">
                  <c:v>81877.546504103724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CB-4A61-97FD-79E960799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049728"/>
        <c:axId val="87052672"/>
      </c:lineChart>
      <c:catAx>
        <c:axId val="87049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7052672"/>
        <c:crosses val="autoZero"/>
        <c:auto val="1"/>
        <c:lblAlgn val="ctr"/>
        <c:lblOffset val="100"/>
        <c:noMultiLvlLbl val="0"/>
      </c:catAx>
      <c:valAx>
        <c:axId val="87052672"/>
        <c:scaling>
          <c:orientation val="minMax"/>
        </c:scaling>
        <c:delete val="0"/>
        <c:axPos val="l"/>
        <c:numFmt formatCode="_(&quot;$&quot;\ * #,##0_);_(&quot;$&quot;\ * \(#,##0\);_(&quot;$&quot;\ * &quot;-&quot;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704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  <a:headEnd type="none" w="med" len="med"/>
              <a:tailEnd type="triangle" w="med" len="med"/>
            </a:ln>
            <a:effectLst/>
          </c:spPr>
          <c:marker>
            <c:symbol val="diamond"/>
            <c:size val="6"/>
            <c:spPr>
              <a:solidFill>
                <a:srgbClr val="C00000"/>
              </a:solidFill>
              <a:ln w="38100">
                <a:solidFill>
                  <a:srgbClr val="C00000"/>
                </a:solidFill>
                <a:round/>
                <a:headEnd type="none" w="med" len="med"/>
                <a:tailEnd type="triangle" w="med" len="med"/>
              </a:ln>
              <a:effectLst/>
            </c:spPr>
          </c:marker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_(* #,##0_);_(* \(#,##0\);_(* "-"_);_(@_)</c:formatCode>
                <c:ptCount val="5"/>
                <c:pt idx="0">
                  <c:v>4419973.3333333302</c:v>
                </c:pt>
                <c:pt idx="1">
                  <c:v>4640972</c:v>
                </c:pt>
                <c:pt idx="2">
                  <c:v>4826610.8800000008</c:v>
                </c:pt>
                <c:pt idx="3">
                  <c:v>5019675.3151999991</c:v>
                </c:pt>
                <c:pt idx="4">
                  <c:v>5220462.3278079974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E3-47E9-8F1F-715F908F0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094016"/>
        <c:axId val="87096320"/>
      </c:lineChart>
      <c:catAx>
        <c:axId val="87094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7096320"/>
        <c:crosses val="autoZero"/>
        <c:auto val="1"/>
        <c:lblAlgn val="ctr"/>
        <c:lblOffset val="100"/>
        <c:noMultiLvlLbl val="0"/>
      </c:catAx>
      <c:valAx>
        <c:axId val="87096320"/>
        <c:scaling>
          <c:orientation val="minMax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7094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solidFill>
              <a:schemeClr val="accent1"/>
            </a:solidFill>
            <a:ln w="38100">
              <a:solidFill>
                <a:srgbClr val="C00000"/>
              </a:solidFill>
              <a:headEnd type="none" w="med" len="med"/>
              <a:tailEnd type="triangle" w="med" len="med"/>
            </a:ln>
            <a:effectLst/>
          </c:spPr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_(* #,##0_);_(* \(#,##0\);_(* "-"_);_(@_)</c:formatCode>
                <c:ptCount val="5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3E-43FD-9B44-92AF9ABB0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242624"/>
        <c:axId val="87245184"/>
      </c:barChart>
      <c:catAx>
        <c:axId val="87242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7245184"/>
        <c:crosses val="autoZero"/>
        <c:auto val="1"/>
        <c:lblAlgn val="ctr"/>
        <c:lblOffset val="100"/>
        <c:noMultiLvlLbl val="0"/>
      </c:catAx>
      <c:valAx>
        <c:axId val="87245184"/>
        <c:scaling>
          <c:orientation val="minMax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7242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solidFill>
              <a:schemeClr val="accent1"/>
            </a:solidFill>
            <a:ln w="38100">
              <a:solidFill>
                <a:srgbClr val="C00000"/>
              </a:solidFill>
              <a:headEnd type="none" w="med" len="med"/>
              <a:tailEnd type="triangle" w="med" len="med"/>
            </a:ln>
            <a:effectLst/>
          </c:spPr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0%</c:formatCode>
                <c:ptCount val="5"/>
                <c:pt idx="0">
                  <c:v>0.85000000000000042</c:v>
                </c:pt>
                <c:pt idx="1">
                  <c:v>0.87000000000000044</c:v>
                </c:pt>
                <c:pt idx="2">
                  <c:v>0.9</c:v>
                </c:pt>
                <c:pt idx="3">
                  <c:v>0.9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0C-441C-A9D5-0DCC85A736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768512"/>
        <c:axId val="114787072"/>
      </c:barChart>
      <c:catAx>
        <c:axId val="114768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4787072"/>
        <c:crosses val="autoZero"/>
        <c:auto val="1"/>
        <c:lblAlgn val="ctr"/>
        <c:lblOffset val="100"/>
        <c:noMultiLvlLbl val="0"/>
      </c:catAx>
      <c:valAx>
        <c:axId val="11478707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4768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solidFill>
              <a:srgbClr val="FFC000"/>
            </a:solidFill>
            <a:ln w="38100">
              <a:solidFill>
                <a:srgbClr val="FFC000"/>
              </a:solidFill>
              <a:headEnd type="none" w="med" len="med"/>
              <a:tailEnd type="triangle" w="med" len="med"/>
            </a:ln>
            <a:effectLst/>
          </c:spPr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0%</c:formatCode>
                <c:ptCount val="5"/>
                <c:pt idx="0">
                  <c:v>0.7000000000000004</c:v>
                </c:pt>
                <c:pt idx="1">
                  <c:v>0.75000000000000044</c:v>
                </c:pt>
                <c:pt idx="2">
                  <c:v>0.85000000000000042</c:v>
                </c:pt>
                <c:pt idx="3">
                  <c:v>0.9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1E-4590-8A14-DFFF727BE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789760"/>
        <c:axId val="114824320"/>
      </c:barChart>
      <c:catAx>
        <c:axId val="114789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4824320"/>
        <c:crosses val="autoZero"/>
        <c:auto val="1"/>
        <c:lblAlgn val="ctr"/>
        <c:lblOffset val="100"/>
        <c:noMultiLvlLbl val="0"/>
      </c:catAx>
      <c:valAx>
        <c:axId val="11482432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4789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c:spPr>
          <c:marker>
            <c:symbol val="none"/>
          </c:marker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_(* #,##0_);_(* \(#,##0\);_(* "-"_);_(@_)</c:formatCode>
                <c:ptCount val="5"/>
                <c:pt idx="0">
                  <c:v>283500</c:v>
                </c:pt>
                <c:pt idx="1">
                  <c:v>287000</c:v>
                </c:pt>
                <c:pt idx="2">
                  <c:v>290500</c:v>
                </c:pt>
                <c:pt idx="3">
                  <c:v>294000</c:v>
                </c:pt>
                <c:pt idx="4">
                  <c:v>297500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7F-489E-AF25-51EC3BD6C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843648"/>
        <c:axId val="114845952"/>
      </c:lineChart>
      <c:catAx>
        <c:axId val="114843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4845952"/>
        <c:crosses val="autoZero"/>
        <c:auto val="1"/>
        <c:lblAlgn val="ctr"/>
        <c:lblOffset val="100"/>
        <c:noMultiLvlLbl val="0"/>
      </c:catAx>
      <c:valAx>
        <c:axId val="114845952"/>
        <c:scaling>
          <c:orientation val="minMax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4843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c:spPr>
          <c:marker>
            <c:symbol val="none"/>
          </c:marker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_(* #,##0_);_(* \(#,##0\);_(* "-"_);_(@_)</c:formatCode>
                <c:ptCount val="5"/>
                <c:pt idx="0">
                  <c:v>36322</c:v>
                </c:pt>
                <c:pt idx="1">
                  <c:v>56443</c:v>
                </c:pt>
                <c:pt idx="2">
                  <c:v>82770</c:v>
                </c:pt>
                <c:pt idx="3">
                  <c:v>114507</c:v>
                </c:pt>
                <c:pt idx="4">
                  <c:v>149405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25-42C3-B827-4067AF014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5329664"/>
        <c:axId val="115331456"/>
      </c:lineChart>
      <c:catAx>
        <c:axId val="115329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5331456"/>
        <c:crosses val="autoZero"/>
        <c:auto val="1"/>
        <c:lblAlgn val="ctr"/>
        <c:lblOffset val="100"/>
        <c:noMultiLvlLbl val="0"/>
      </c:catAx>
      <c:valAx>
        <c:axId val="115331456"/>
        <c:scaling>
          <c:orientation val="minMax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5329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ln w="38100" cap="rnd">
              <a:solidFill>
                <a:srgbClr val="FFC000"/>
              </a:solidFill>
              <a:round/>
              <a:headEnd type="none" w="med" len="med"/>
              <a:tailEnd type="triangle" w="med" len="med"/>
            </a:ln>
            <a:effectLst/>
          </c:spPr>
          <c:marker>
            <c:symbol val="none"/>
          </c:marker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_(* #,##0_);_(* \(#,##0\);_(* "-"_);_(@_)</c:formatCode>
                <c:ptCount val="5"/>
                <c:pt idx="0">
                  <c:v>282270</c:v>
                </c:pt>
                <c:pt idx="1">
                  <c:v>329231</c:v>
                </c:pt>
                <c:pt idx="2">
                  <c:v>393427</c:v>
                </c:pt>
                <c:pt idx="3">
                  <c:v>470140</c:v>
                </c:pt>
                <c:pt idx="4">
                  <c:v>561811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76-428A-A442-412684631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5326336"/>
        <c:axId val="115011584"/>
      </c:lineChart>
      <c:catAx>
        <c:axId val="115326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5011584"/>
        <c:crosses val="autoZero"/>
        <c:auto val="1"/>
        <c:lblAlgn val="ctr"/>
        <c:lblOffset val="100"/>
        <c:noMultiLvlLbl val="0"/>
      </c:catAx>
      <c:valAx>
        <c:axId val="115011584"/>
        <c:scaling>
          <c:orientation val="minMax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5326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  <a:headEnd type="none" w="med" len="med"/>
              <a:tailEnd type="triangle" w="med" len="med"/>
            </a:ln>
            <a:effectLst/>
          </c:spPr>
          <c:marker>
            <c:symbol val="none"/>
          </c:marker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_(* #,##0_);_(* \(#,##0\);_(* "-"_);_(@_)</c:formatCode>
                <c:ptCount val="5"/>
                <c:pt idx="0">
                  <c:v>12</c:v>
                </c:pt>
                <c:pt idx="1">
                  <c:v>16</c:v>
                </c:pt>
                <c:pt idx="2">
                  <c:v>20</c:v>
                </c:pt>
                <c:pt idx="3">
                  <c:v>24</c:v>
                </c:pt>
                <c:pt idx="4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D4-4A64-B86D-5358F86A6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808384"/>
        <c:axId val="121809920"/>
      </c:lineChart>
      <c:catAx>
        <c:axId val="121808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1809920"/>
        <c:crosses val="autoZero"/>
        <c:auto val="1"/>
        <c:lblAlgn val="ctr"/>
        <c:lblOffset val="100"/>
        <c:noMultiLvlLbl val="0"/>
      </c:catAx>
      <c:valAx>
        <c:axId val="121809920"/>
        <c:scaling>
          <c:orientation val="minMax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1808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ln w="38100" cap="rnd">
              <a:solidFill>
                <a:srgbClr val="FFC000"/>
              </a:solidFill>
              <a:round/>
              <a:headEnd type="none" w="med" len="med"/>
              <a:tailEnd type="triangle" w="med" len="med"/>
            </a:ln>
            <a:effectLst/>
          </c:spPr>
          <c:marker>
            <c:symbol val="none"/>
          </c:marker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_(* #,##0_);_(* \(#,##0\);_(* "-"_);_(@_)</c:formatCode>
                <c:ptCount val="5"/>
                <c:pt idx="0">
                  <c:v>248</c:v>
                </c:pt>
                <c:pt idx="1">
                  <c:v>300</c:v>
                </c:pt>
                <c:pt idx="2">
                  <c:v>320</c:v>
                </c:pt>
                <c:pt idx="3">
                  <c:v>348</c:v>
                </c:pt>
                <c:pt idx="4">
                  <c:v>380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D2-4A39-A2B5-1F4A20CD7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846016"/>
        <c:axId val="121847808"/>
      </c:lineChart>
      <c:catAx>
        <c:axId val="121846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1847808"/>
        <c:crosses val="autoZero"/>
        <c:auto val="1"/>
        <c:lblAlgn val="ctr"/>
        <c:lblOffset val="100"/>
        <c:noMultiLvlLbl val="0"/>
      </c:catAx>
      <c:valAx>
        <c:axId val="121847808"/>
        <c:scaling>
          <c:orientation val="minMax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1846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  <a:headEnd type="none" w="med" len="med"/>
              <a:tailEnd type="triangle" w="med" len="med"/>
            </a:ln>
            <a:effectLst/>
          </c:spPr>
          <c:marker>
            <c:symbol val="none"/>
          </c:marker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_(* #,##0_);_(* \(#,##0\);_(* "-"_);_(@_)</c:formatCode>
                <c:ptCount val="5"/>
                <c:pt idx="0">
                  <c:v>64000</c:v>
                </c:pt>
                <c:pt idx="1">
                  <c:v>68000</c:v>
                </c:pt>
                <c:pt idx="2">
                  <c:v>76000</c:v>
                </c:pt>
                <c:pt idx="3">
                  <c:v>81000</c:v>
                </c:pt>
                <c:pt idx="4">
                  <c:v>87500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61-4D3E-96EF-80B3D7A4C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822208"/>
        <c:axId val="121897728"/>
      </c:lineChart>
      <c:catAx>
        <c:axId val="121822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1897728"/>
        <c:crosses val="autoZero"/>
        <c:auto val="1"/>
        <c:lblAlgn val="ctr"/>
        <c:lblOffset val="100"/>
        <c:noMultiLvlLbl val="0"/>
      </c:catAx>
      <c:valAx>
        <c:axId val="121897728"/>
        <c:scaling>
          <c:orientation val="minMax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182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solidFill>
              <a:schemeClr val="accent1"/>
            </a:solidFill>
            <a:ln w="38100">
              <a:solidFill>
                <a:srgbClr val="C00000"/>
              </a:solidFill>
              <a:headEnd type="none" w="med" len="med"/>
              <a:tailEnd type="triangle" w="med" len="med"/>
            </a:ln>
            <a:effectLst/>
          </c:spPr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0%</c:formatCode>
                <c:ptCount val="5"/>
                <c:pt idx="0">
                  <c:v>0.8200000000000004</c:v>
                </c:pt>
                <c:pt idx="1">
                  <c:v>0.85000000000000042</c:v>
                </c:pt>
                <c:pt idx="2">
                  <c:v>0.87000000000000044</c:v>
                </c:pt>
                <c:pt idx="3">
                  <c:v>0.9</c:v>
                </c:pt>
                <c:pt idx="4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12-461F-80E4-899C612F1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968512"/>
        <c:axId val="134287360"/>
      </c:barChart>
      <c:catAx>
        <c:axId val="121968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4287360"/>
        <c:crosses val="autoZero"/>
        <c:auto val="1"/>
        <c:lblAlgn val="ctr"/>
        <c:lblOffset val="100"/>
        <c:noMultiLvlLbl val="0"/>
      </c:catAx>
      <c:valAx>
        <c:axId val="13428736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1968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Millones</c:v>
                </c:pt>
              </c:strCache>
            </c:strRef>
          </c:tx>
          <c:spPr>
            <a:solidFill>
              <a:schemeClr val="accent1"/>
            </a:solidFill>
            <a:ln w="38100">
              <a:solidFill>
                <a:srgbClr val="C00000"/>
              </a:solidFill>
              <a:headEnd type="none" w="med" len="med"/>
              <a:tailEnd type="triangle" w="med" len="med"/>
            </a:ln>
            <a:effectLst/>
          </c:spPr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</c:numCache>
            </c:numRef>
          </c:cat>
          <c:val>
            <c:numRef>
              <c:f>Hoja1!$B$2:$B$6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68-4A9F-B285-2F3885CAB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240512"/>
        <c:axId val="134246400"/>
      </c:barChart>
      <c:catAx>
        <c:axId val="134240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4246400"/>
        <c:crosses val="autoZero"/>
        <c:auto val="1"/>
        <c:lblAlgn val="ctr"/>
        <c:lblOffset val="100"/>
        <c:noMultiLvlLbl val="0"/>
      </c:catAx>
      <c:valAx>
        <c:axId val="13424640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424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7F5D55-7C58-46DA-8915-EE79EE167E61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A6456AC-CBFA-4DD8-9734-064016F31043}">
      <dgm:prSet phldrT="[Texto]" custT="1"/>
      <dgm:spPr/>
      <dgm:t>
        <a:bodyPr/>
        <a:lstStyle/>
        <a:p>
          <a:r>
            <a:rPr lang="es-ES" sz="1900" dirty="0"/>
            <a:t>MARCO ESTRATÉGICO</a:t>
          </a:r>
        </a:p>
        <a:p>
          <a:r>
            <a:rPr lang="es-ES" sz="1200" dirty="0"/>
            <a:t>(Misión, Visión, Valores, Políticas)</a:t>
          </a:r>
        </a:p>
      </dgm:t>
    </dgm:pt>
    <dgm:pt modelId="{4FA52152-A619-429D-A45E-C1891DBBD82F}" type="parTrans" cxnId="{2A39F327-D027-4205-AA5B-65639963C918}">
      <dgm:prSet/>
      <dgm:spPr/>
      <dgm:t>
        <a:bodyPr/>
        <a:lstStyle/>
        <a:p>
          <a:endParaRPr lang="es-ES"/>
        </a:p>
      </dgm:t>
    </dgm:pt>
    <dgm:pt modelId="{C3C50132-A1C6-41A3-A442-963070A3FC04}" type="sibTrans" cxnId="{2A39F327-D027-4205-AA5B-65639963C918}">
      <dgm:prSet/>
      <dgm:spPr/>
      <dgm:t>
        <a:bodyPr/>
        <a:lstStyle/>
        <a:p>
          <a:endParaRPr lang="es-ES"/>
        </a:p>
      </dgm:t>
    </dgm:pt>
    <dgm:pt modelId="{79859754-E8A1-45B9-8E45-91557AE4C4CE}">
      <dgm:prSet phldrT="[Texto]"/>
      <dgm:spPr/>
      <dgm:t>
        <a:bodyPr/>
        <a:lstStyle/>
        <a:p>
          <a:r>
            <a:rPr lang="es-ES" dirty="0"/>
            <a:t>OBJETIVOS ESTRATÉGICOS</a:t>
          </a:r>
        </a:p>
      </dgm:t>
    </dgm:pt>
    <dgm:pt modelId="{B54B25C4-460F-46E5-B256-DD7100F46CE3}" type="parTrans" cxnId="{6E9F5E4E-26AB-42DE-AE1D-9789793831FC}">
      <dgm:prSet/>
      <dgm:spPr/>
      <dgm:t>
        <a:bodyPr/>
        <a:lstStyle/>
        <a:p>
          <a:endParaRPr lang="es-ES"/>
        </a:p>
      </dgm:t>
    </dgm:pt>
    <dgm:pt modelId="{E53D1D46-9103-4CDA-912B-5592BCD8889A}" type="sibTrans" cxnId="{6E9F5E4E-26AB-42DE-AE1D-9789793831FC}">
      <dgm:prSet/>
      <dgm:spPr/>
      <dgm:t>
        <a:bodyPr/>
        <a:lstStyle/>
        <a:p>
          <a:endParaRPr lang="es-ES"/>
        </a:p>
      </dgm:t>
    </dgm:pt>
    <dgm:pt modelId="{42144B24-49CA-44FC-BAA4-3E78B6AE2762}" type="pres">
      <dgm:prSet presAssocID="{CD7F5D55-7C58-46DA-8915-EE79EE167E61}" presName="Name0" presStyleCnt="0">
        <dgm:presLayoutVars>
          <dgm:dir/>
          <dgm:resizeHandles val="exact"/>
        </dgm:presLayoutVars>
      </dgm:prSet>
      <dgm:spPr/>
    </dgm:pt>
    <dgm:pt modelId="{A710CA29-0412-4BFB-9231-578434300701}" type="pres">
      <dgm:prSet presAssocID="{CD7F5D55-7C58-46DA-8915-EE79EE167E61}" presName="fgShape" presStyleLbl="fgShp" presStyleIdx="0" presStyleCnt="1"/>
      <dgm:spPr/>
    </dgm:pt>
    <dgm:pt modelId="{4A4A4CD6-7967-43F5-A9E2-D3385300775C}" type="pres">
      <dgm:prSet presAssocID="{CD7F5D55-7C58-46DA-8915-EE79EE167E61}" presName="linComp" presStyleCnt="0"/>
      <dgm:spPr/>
    </dgm:pt>
    <dgm:pt modelId="{EFD6C2DE-7FE2-486C-AA70-F180E0766688}" type="pres">
      <dgm:prSet presAssocID="{AA6456AC-CBFA-4DD8-9734-064016F31043}" presName="compNode" presStyleCnt="0"/>
      <dgm:spPr/>
    </dgm:pt>
    <dgm:pt modelId="{4D714182-484F-4E3F-AE0F-C670DD06D59A}" type="pres">
      <dgm:prSet presAssocID="{AA6456AC-CBFA-4DD8-9734-064016F31043}" presName="bkgdShape" presStyleLbl="node1" presStyleIdx="0" presStyleCnt="2"/>
      <dgm:spPr/>
    </dgm:pt>
    <dgm:pt modelId="{10C40ABA-0ED8-4517-B2DD-B1159A4A4F82}" type="pres">
      <dgm:prSet presAssocID="{AA6456AC-CBFA-4DD8-9734-064016F31043}" presName="nodeTx" presStyleLbl="node1" presStyleIdx="0" presStyleCnt="2">
        <dgm:presLayoutVars>
          <dgm:bulletEnabled val="1"/>
        </dgm:presLayoutVars>
      </dgm:prSet>
      <dgm:spPr/>
    </dgm:pt>
    <dgm:pt modelId="{00AC66BB-E306-463F-8BB2-DE4DD649DCB1}" type="pres">
      <dgm:prSet presAssocID="{AA6456AC-CBFA-4DD8-9734-064016F31043}" presName="invisiNode" presStyleLbl="node1" presStyleIdx="0" presStyleCnt="2"/>
      <dgm:spPr/>
    </dgm:pt>
    <dgm:pt modelId="{2225F275-73DD-438C-9D3A-E7C29BA2BFC4}" type="pres">
      <dgm:prSet presAssocID="{AA6456AC-CBFA-4DD8-9734-064016F31043}" presName="imagNode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482C32B-2A8E-4896-AE56-3A845EEED7DB}" type="pres">
      <dgm:prSet presAssocID="{C3C50132-A1C6-41A3-A442-963070A3FC04}" presName="sibTrans" presStyleLbl="sibTrans2D1" presStyleIdx="0" presStyleCnt="0"/>
      <dgm:spPr/>
    </dgm:pt>
    <dgm:pt modelId="{8B49DF64-385A-4729-A304-CF32E47BDB2D}" type="pres">
      <dgm:prSet presAssocID="{79859754-E8A1-45B9-8E45-91557AE4C4CE}" presName="compNode" presStyleCnt="0"/>
      <dgm:spPr/>
    </dgm:pt>
    <dgm:pt modelId="{75E1B2B7-1989-46D5-959C-BC711DB5A375}" type="pres">
      <dgm:prSet presAssocID="{79859754-E8A1-45B9-8E45-91557AE4C4CE}" presName="bkgdShape" presStyleLbl="node1" presStyleIdx="1" presStyleCnt="2"/>
      <dgm:spPr/>
    </dgm:pt>
    <dgm:pt modelId="{FB8938B3-B818-4922-B100-5477F5B44D15}" type="pres">
      <dgm:prSet presAssocID="{79859754-E8A1-45B9-8E45-91557AE4C4CE}" presName="nodeTx" presStyleLbl="node1" presStyleIdx="1" presStyleCnt="2">
        <dgm:presLayoutVars>
          <dgm:bulletEnabled val="1"/>
        </dgm:presLayoutVars>
      </dgm:prSet>
      <dgm:spPr/>
    </dgm:pt>
    <dgm:pt modelId="{1548A42A-59F2-4567-91AF-7D19251D3F95}" type="pres">
      <dgm:prSet presAssocID="{79859754-E8A1-45B9-8E45-91557AE4C4CE}" presName="invisiNode" presStyleLbl="node1" presStyleIdx="1" presStyleCnt="2"/>
      <dgm:spPr/>
    </dgm:pt>
    <dgm:pt modelId="{4D4AA5D5-01E5-47A9-9805-42C518D9795D}" type="pres">
      <dgm:prSet presAssocID="{79859754-E8A1-45B9-8E45-91557AE4C4CE}" presName="imagNode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EE77F80E-0F2F-4338-9512-A78280DEF160}" type="presOf" srcId="{CD7F5D55-7C58-46DA-8915-EE79EE167E61}" destId="{42144B24-49CA-44FC-BAA4-3E78B6AE2762}" srcOrd="0" destOrd="0" presId="urn:microsoft.com/office/officeart/2005/8/layout/hList7#1"/>
    <dgm:cxn modelId="{2A39F327-D027-4205-AA5B-65639963C918}" srcId="{CD7F5D55-7C58-46DA-8915-EE79EE167E61}" destId="{AA6456AC-CBFA-4DD8-9734-064016F31043}" srcOrd="0" destOrd="0" parTransId="{4FA52152-A619-429D-A45E-C1891DBBD82F}" sibTransId="{C3C50132-A1C6-41A3-A442-963070A3FC04}"/>
    <dgm:cxn modelId="{6E9F5E4E-26AB-42DE-AE1D-9789793831FC}" srcId="{CD7F5D55-7C58-46DA-8915-EE79EE167E61}" destId="{79859754-E8A1-45B9-8E45-91557AE4C4CE}" srcOrd="1" destOrd="0" parTransId="{B54B25C4-460F-46E5-B256-DD7100F46CE3}" sibTransId="{E53D1D46-9103-4CDA-912B-5592BCD8889A}"/>
    <dgm:cxn modelId="{31DA5078-5D1D-4FCA-A3DE-627A120ED018}" type="presOf" srcId="{C3C50132-A1C6-41A3-A442-963070A3FC04}" destId="{F482C32B-2A8E-4896-AE56-3A845EEED7DB}" srcOrd="0" destOrd="0" presId="urn:microsoft.com/office/officeart/2005/8/layout/hList7#1"/>
    <dgm:cxn modelId="{A987408D-3CC6-4AF3-8693-AFBE90416ED8}" type="presOf" srcId="{AA6456AC-CBFA-4DD8-9734-064016F31043}" destId="{10C40ABA-0ED8-4517-B2DD-B1159A4A4F82}" srcOrd="1" destOrd="0" presId="urn:microsoft.com/office/officeart/2005/8/layout/hList7#1"/>
    <dgm:cxn modelId="{4CCE3097-287D-471F-80CB-EDEEB39B3DD8}" type="presOf" srcId="{79859754-E8A1-45B9-8E45-91557AE4C4CE}" destId="{75E1B2B7-1989-46D5-959C-BC711DB5A375}" srcOrd="0" destOrd="0" presId="urn:microsoft.com/office/officeart/2005/8/layout/hList7#1"/>
    <dgm:cxn modelId="{76F883BF-5F29-4A00-9EDD-0C4153879A6B}" type="presOf" srcId="{AA6456AC-CBFA-4DD8-9734-064016F31043}" destId="{4D714182-484F-4E3F-AE0F-C670DD06D59A}" srcOrd="0" destOrd="0" presId="urn:microsoft.com/office/officeart/2005/8/layout/hList7#1"/>
    <dgm:cxn modelId="{5B3F71E9-8D20-4401-9ACB-1EF3DF36CDD3}" type="presOf" srcId="{79859754-E8A1-45B9-8E45-91557AE4C4CE}" destId="{FB8938B3-B818-4922-B100-5477F5B44D15}" srcOrd="1" destOrd="0" presId="urn:microsoft.com/office/officeart/2005/8/layout/hList7#1"/>
    <dgm:cxn modelId="{1AB7F941-228A-4C53-B9E3-AD8597081752}" type="presParOf" srcId="{42144B24-49CA-44FC-BAA4-3E78B6AE2762}" destId="{A710CA29-0412-4BFB-9231-578434300701}" srcOrd="0" destOrd="0" presId="urn:microsoft.com/office/officeart/2005/8/layout/hList7#1"/>
    <dgm:cxn modelId="{FC8563F7-880C-4B92-8966-A7AF65D32033}" type="presParOf" srcId="{42144B24-49CA-44FC-BAA4-3E78B6AE2762}" destId="{4A4A4CD6-7967-43F5-A9E2-D3385300775C}" srcOrd="1" destOrd="0" presId="urn:microsoft.com/office/officeart/2005/8/layout/hList7#1"/>
    <dgm:cxn modelId="{4579FAE4-248A-4D7C-BEFC-120741DFEC91}" type="presParOf" srcId="{4A4A4CD6-7967-43F5-A9E2-D3385300775C}" destId="{EFD6C2DE-7FE2-486C-AA70-F180E0766688}" srcOrd="0" destOrd="0" presId="urn:microsoft.com/office/officeart/2005/8/layout/hList7#1"/>
    <dgm:cxn modelId="{AE710649-9D61-4F17-BB3B-8B15BFF93642}" type="presParOf" srcId="{EFD6C2DE-7FE2-486C-AA70-F180E0766688}" destId="{4D714182-484F-4E3F-AE0F-C670DD06D59A}" srcOrd="0" destOrd="0" presId="urn:microsoft.com/office/officeart/2005/8/layout/hList7#1"/>
    <dgm:cxn modelId="{C688D4A6-67F7-4E1E-9883-CF68C5C50A9C}" type="presParOf" srcId="{EFD6C2DE-7FE2-486C-AA70-F180E0766688}" destId="{10C40ABA-0ED8-4517-B2DD-B1159A4A4F82}" srcOrd="1" destOrd="0" presId="urn:microsoft.com/office/officeart/2005/8/layout/hList7#1"/>
    <dgm:cxn modelId="{E0824535-83C1-41C8-8DD8-1F83E12E0141}" type="presParOf" srcId="{EFD6C2DE-7FE2-486C-AA70-F180E0766688}" destId="{00AC66BB-E306-463F-8BB2-DE4DD649DCB1}" srcOrd="2" destOrd="0" presId="urn:microsoft.com/office/officeart/2005/8/layout/hList7#1"/>
    <dgm:cxn modelId="{D935DD09-A8E3-4A94-8169-8EC943462CCC}" type="presParOf" srcId="{EFD6C2DE-7FE2-486C-AA70-F180E0766688}" destId="{2225F275-73DD-438C-9D3A-E7C29BA2BFC4}" srcOrd="3" destOrd="0" presId="urn:microsoft.com/office/officeart/2005/8/layout/hList7#1"/>
    <dgm:cxn modelId="{D2831199-006C-45AF-AD9C-50192441D7DC}" type="presParOf" srcId="{4A4A4CD6-7967-43F5-A9E2-D3385300775C}" destId="{F482C32B-2A8E-4896-AE56-3A845EEED7DB}" srcOrd="1" destOrd="0" presId="urn:microsoft.com/office/officeart/2005/8/layout/hList7#1"/>
    <dgm:cxn modelId="{13922A08-DE56-41EC-AC83-1F5E3A7328F2}" type="presParOf" srcId="{4A4A4CD6-7967-43F5-A9E2-D3385300775C}" destId="{8B49DF64-385A-4729-A304-CF32E47BDB2D}" srcOrd="2" destOrd="0" presId="urn:microsoft.com/office/officeart/2005/8/layout/hList7#1"/>
    <dgm:cxn modelId="{F2E50258-2B32-441D-B8C7-4C6743E8BBB2}" type="presParOf" srcId="{8B49DF64-385A-4729-A304-CF32E47BDB2D}" destId="{75E1B2B7-1989-46D5-959C-BC711DB5A375}" srcOrd="0" destOrd="0" presId="urn:microsoft.com/office/officeart/2005/8/layout/hList7#1"/>
    <dgm:cxn modelId="{32C712E9-65BB-4CCE-A0CE-112A57D029AA}" type="presParOf" srcId="{8B49DF64-385A-4729-A304-CF32E47BDB2D}" destId="{FB8938B3-B818-4922-B100-5477F5B44D15}" srcOrd="1" destOrd="0" presId="urn:microsoft.com/office/officeart/2005/8/layout/hList7#1"/>
    <dgm:cxn modelId="{77946AB8-D738-4366-9A98-D827D7313C8D}" type="presParOf" srcId="{8B49DF64-385A-4729-A304-CF32E47BDB2D}" destId="{1548A42A-59F2-4567-91AF-7D19251D3F95}" srcOrd="2" destOrd="0" presId="urn:microsoft.com/office/officeart/2005/8/layout/hList7#1"/>
    <dgm:cxn modelId="{0781DB23-C1F0-464A-B53A-2284F24A70E8}" type="presParOf" srcId="{8B49DF64-385A-4729-A304-CF32E47BDB2D}" destId="{4D4AA5D5-01E5-47A9-9805-42C518D9795D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9C78EA-BD81-4524-9A23-F87D7FE80C56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4D4057B-B586-4B77-B82B-B2506C85308B}">
      <dgm:prSet phldrT="[Texto]"/>
      <dgm:spPr/>
      <dgm:t>
        <a:bodyPr/>
        <a:lstStyle/>
        <a:p>
          <a:r>
            <a:rPr lang="es-ES" dirty="0"/>
            <a:t>Visión</a:t>
          </a:r>
        </a:p>
      </dgm:t>
    </dgm:pt>
    <dgm:pt modelId="{7F34CF8F-2F71-46A4-83B8-89C3D29B7C23}" type="parTrans" cxnId="{C437E06D-2937-4544-88B6-50C0EFC5D84C}">
      <dgm:prSet/>
      <dgm:spPr/>
      <dgm:t>
        <a:bodyPr/>
        <a:lstStyle/>
        <a:p>
          <a:endParaRPr lang="es-ES"/>
        </a:p>
      </dgm:t>
    </dgm:pt>
    <dgm:pt modelId="{7D24B3E2-856B-418B-9B5C-EE2C64808271}" type="sibTrans" cxnId="{C437E06D-2937-4544-88B6-50C0EFC5D84C}">
      <dgm:prSet/>
      <dgm:spPr/>
      <dgm:t>
        <a:bodyPr/>
        <a:lstStyle/>
        <a:p>
          <a:endParaRPr lang="es-ES"/>
        </a:p>
      </dgm:t>
    </dgm:pt>
    <dgm:pt modelId="{FF7CDC32-2EBE-42C7-B00A-3B46040679A5}">
      <dgm:prSet phldrT="[Texto]"/>
      <dgm:spPr/>
      <dgm:t>
        <a:bodyPr/>
        <a:lstStyle/>
        <a:p>
          <a:r>
            <a:rPr lang="es-ES" dirty="0"/>
            <a:t>Políticas</a:t>
          </a:r>
        </a:p>
      </dgm:t>
    </dgm:pt>
    <dgm:pt modelId="{95307E85-32EF-4FE8-BCB9-541DCC902967}" type="parTrans" cxnId="{0A6A959A-3918-42FC-86FF-3A7CF62C9138}">
      <dgm:prSet/>
      <dgm:spPr/>
      <dgm:t>
        <a:bodyPr/>
        <a:lstStyle/>
        <a:p>
          <a:endParaRPr lang="es-ES"/>
        </a:p>
      </dgm:t>
    </dgm:pt>
    <dgm:pt modelId="{61F19E67-2738-480D-8FD7-769AD14A023E}" type="sibTrans" cxnId="{0A6A959A-3918-42FC-86FF-3A7CF62C9138}">
      <dgm:prSet/>
      <dgm:spPr/>
      <dgm:t>
        <a:bodyPr/>
        <a:lstStyle/>
        <a:p>
          <a:endParaRPr lang="es-ES"/>
        </a:p>
      </dgm:t>
    </dgm:pt>
    <dgm:pt modelId="{FEAB94BD-76EB-4E39-A992-D1E37CE5E8C3}">
      <dgm:prSet phldrT="[Texto]"/>
      <dgm:spPr/>
      <dgm:t>
        <a:bodyPr/>
        <a:lstStyle/>
        <a:p>
          <a:r>
            <a:rPr lang="es-ES" dirty="0"/>
            <a:t>Principios</a:t>
          </a:r>
        </a:p>
      </dgm:t>
    </dgm:pt>
    <dgm:pt modelId="{3523188F-1ED7-4374-B09A-6C6FE4319C5E}" type="parTrans" cxnId="{72D2C19C-C9A5-4835-947A-29ACEB0B5670}">
      <dgm:prSet/>
      <dgm:spPr/>
      <dgm:t>
        <a:bodyPr/>
        <a:lstStyle/>
        <a:p>
          <a:endParaRPr lang="es-ES"/>
        </a:p>
      </dgm:t>
    </dgm:pt>
    <dgm:pt modelId="{0B54F79C-589E-4A6A-8338-B9F310D62D55}" type="sibTrans" cxnId="{72D2C19C-C9A5-4835-947A-29ACEB0B5670}">
      <dgm:prSet/>
      <dgm:spPr/>
      <dgm:t>
        <a:bodyPr/>
        <a:lstStyle/>
        <a:p>
          <a:endParaRPr lang="es-ES"/>
        </a:p>
      </dgm:t>
    </dgm:pt>
    <dgm:pt modelId="{72F375FC-16CD-4362-8D7B-30471B4B030A}">
      <dgm:prSet phldrT="[Texto]"/>
      <dgm:spPr/>
      <dgm:t>
        <a:bodyPr/>
        <a:lstStyle/>
        <a:p>
          <a:r>
            <a:rPr lang="es-ES" dirty="0"/>
            <a:t>Valores</a:t>
          </a:r>
        </a:p>
      </dgm:t>
    </dgm:pt>
    <dgm:pt modelId="{56DBE7A0-CBC7-40FC-BC4B-D97F2CF3037A}" type="parTrans" cxnId="{7D420A0B-F047-4B4E-98EC-AB2788129C2F}">
      <dgm:prSet/>
      <dgm:spPr/>
      <dgm:t>
        <a:bodyPr/>
        <a:lstStyle/>
        <a:p>
          <a:endParaRPr lang="es-ES"/>
        </a:p>
      </dgm:t>
    </dgm:pt>
    <dgm:pt modelId="{E9EEB35C-776A-4DA7-A392-6188746680BE}" type="sibTrans" cxnId="{7D420A0B-F047-4B4E-98EC-AB2788129C2F}">
      <dgm:prSet/>
      <dgm:spPr/>
      <dgm:t>
        <a:bodyPr/>
        <a:lstStyle/>
        <a:p>
          <a:endParaRPr lang="es-ES"/>
        </a:p>
      </dgm:t>
    </dgm:pt>
    <dgm:pt modelId="{DE52504A-4966-4F98-ABC6-9A0349922F64}">
      <dgm:prSet phldrT="[Texto]"/>
      <dgm:spPr/>
      <dgm:t>
        <a:bodyPr/>
        <a:lstStyle/>
        <a:p>
          <a:r>
            <a:rPr lang="es-ES" dirty="0"/>
            <a:t>Misión</a:t>
          </a:r>
        </a:p>
      </dgm:t>
    </dgm:pt>
    <dgm:pt modelId="{64AAAE0F-FC86-4B77-A420-DA4C74233820}" type="parTrans" cxnId="{7F222E12-6C54-4375-A272-359DE95E7535}">
      <dgm:prSet/>
      <dgm:spPr/>
      <dgm:t>
        <a:bodyPr/>
        <a:lstStyle/>
        <a:p>
          <a:endParaRPr lang="es-ES"/>
        </a:p>
      </dgm:t>
    </dgm:pt>
    <dgm:pt modelId="{66DE6EDA-A325-4F9C-83FB-E690282B745F}" type="sibTrans" cxnId="{7F222E12-6C54-4375-A272-359DE95E7535}">
      <dgm:prSet/>
      <dgm:spPr/>
      <dgm:t>
        <a:bodyPr/>
        <a:lstStyle/>
        <a:p>
          <a:endParaRPr lang="es-ES"/>
        </a:p>
      </dgm:t>
    </dgm:pt>
    <dgm:pt modelId="{AF3138CE-516B-4C17-AAE7-0B9B5BB03F98}" type="pres">
      <dgm:prSet presAssocID="{EC9C78EA-BD81-4524-9A23-F87D7FE80C56}" presName="cycle" presStyleCnt="0">
        <dgm:presLayoutVars>
          <dgm:dir/>
          <dgm:resizeHandles val="exact"/>
        </dgm:presLayoutVars>
      </dgm:prSet>
      <dgm:spPr/>
    </dgm:pt>
    <dgm:pt modelId="{EA4F9BD1-8CE4-4CCF-BD1B-1CB4468AD452}" type="pres">
      <dgm:prSet presAssocID="{DE52504A-4966-4F98-ABC6-9A0349922F64}" presName="node" presStyleLbl="node1" presStyleIdx="0" presStyleCnt="5">
        <dgm:presLayoutVars>
          <dgm:bulletEnabled val="1"/>
        </dgm:presLayoutVars>
      </dgm:prSet>
      <dgm:spPr/>
    </dgm:pt>
    <dgm:pt modelId="{76D4445C-969E-41FE-B253-931296068FDD}" type="pres">
      <dgm:prSet presAssocID="{DE52504A-4966-4F98-ABC6-9A0349922F64}" presName="spNode" presStyleCnt="0"/>
      <dgm:spPr/>
    </dgm:pt>
    <dgm:pt modelId="{472933A6-66F7-4F64-8D40-6AD8DF58C7D9}" type="pres">
      <dgm:prSet presAssocID="{66DE6EDA-A325-4F9C-83FB-E690282B745F}" presName="sibTrans" presStyleLbl="sibTrans1D1" presStyleIdx="0" presStyleCnt="5"/>
      <dgm:spPr/>
    </dgm:pt>
    <dgm:pt modelId="{CCD3AB66-3FD0-4F1F-9A53-FA73094C9143}" type="pres">
      <dgm:prSet presAssocID="{D4D4057B-B586-4B77-B82B-B2506C85308B}" presName="node" presStyleLbl="node1" presStyleIdx="1" presStyleCnt="5">
        <dgm:presLayoutVars>
          <dgm:bulletEnabled val="1"/>
        </dgm:presLayoutVars>
      </dgm:prSet>
      <dgm:spPr/>
    </dgm:pt>
    <dgm:pt modelId="{37D22C3F-1DFE-4704-8454-9F7301FB1CC0}" type="pres">
      <dgm:prSet presAssocID="{D4D4057B-B586-4B77-B82B-B2506C85308B}" presName="spNode" presStyleCnt="0"/>
      <dgm:spPr/>
    </dgm:pt>
    <dgm:pt modelId="{441DA917-D1FB-4D4B-BFED-89A760A0F466}" type="pres">
      <dgm:prSet presAssocID="{7D24B3E2-856B-418B-9B5C-EE2C64808271}" presName="sibTrans" presStyleLbl="sibTrans1D1" presStyleIdx="1" presStyleCnt="5"/>
      <dgm:spPr/>
    </dgm:pt>
    <dgm:pt modelId="{629FCF8B-06C6-4368-8151-BCE4ACE137C1}" type="pres">
      <dgm:prSet presAssocID="{FF7CDC32-2EBE-42C7-B00A-3B46040679A5}" presName="node" presStyleLbl="node1" presStyleIdx="2" presStyleCnt="5">
        <dgm:presLayoutVars>
          <dgm:bulletEnabled val="1"/>
        </dgm:presLayoutVars>
      </dgm:prSet>
      <dgm:spPr/>
    </dgm:pt>
    <dgm:pt modelId="{2CF43D1A-5972-485D-B452-DD927FF72839}" type="pres">
      <dgm:prSet presAssocID="{FF7CDC32-2EBE-42C7-B00A-3B46040679A5}" presName="spNode" presStyleCnt="0"/>
      <dgm:spPr/>
    </dgm:pt>
    <dgm:pt modelId="{D20B84EC-6E58-4032-89E4-8E3710372717}" type="pres">
      <dgm:prSet presAssocID="{61F19E67-2738-480D-8FD7-769AD14A023E}" presName="sibTrans" presStyleLbl="sibTrans1D1" presStyleIdx="2" presStyleCnt="5"/>
      <dgm:spPr/>
    </dgm:pt>
    <dgm:pt modelId="{D16B3B9E-37D6-4699-8295-49C629B9C717}" type="pres">
      <dgm:prSet presAssocID="{FEAB94BD-76EB-4E39-A992-D1E37CE5E8C3}" presName="node" presStyleLbl="node1" presStyleIdx="3" presStyleCnt="5">
        <dgm:presLayoutVars>
          <dgm:bulletEnabled val="1"/>
        </dgm:presLayoutVars>
      </dgm:prSet>
      <dgm:spPr/>
    </dgm:pt>
    <dgm:pt modelId="{663BB63E-5F51-4DC3-BE6E-111EF469FB12}" type="pres">
      <dgm:prSet presAssocID="{FEAB94BD-76EB-4E39-A992-D1E37CE5E8C3}" presName="spNode" presStyleCnt="0"/>
      <dgm:spPr/>
    </dgm:pt>
    <dgm:pt modelId="{C3D778AA-C5A0-4F1E-8BDC-37386424587C}" type="pres">
      <dgm:prSet presAssocID="{0B54F79C-589E-4A6A-8338-B9F310D62D55}" presName="sibTrans" presStyleLbl="sibTrans1D1" presStyleIdx="3" presStyleCnt="5"/>
      <dgm:spPr/>
    </dgm:pt>
    <dgm:pt modelId="{47944609-ED33-490F-A765-6A877A161140}" type="pres">
      <dgm:prSet presAssocID="{72F375FC-16CD-4362-8D7B-30471B4B030A}" presName="node" presStyleLbl="node1" presStyleIdx="4" presStyleCnt="5">
        <dgm:presLayoutVars>
          <dgm:bulletEnabled val="1"/>
        </dgm:presLayoutVars>
      </dgm:prSet>
      <dgm:spPr/>
    </dgm:pt>
    <dgm:pt modelId="{E9F183BD-E8C6-41D2-B5BD-E455E778DF33}" type="pres">
      <dgm:prSet presAssocID="{72F375FC-16CD-4362-8D7B-30471B4B030A}" presName="spNode" presStyleCnt="0"/>
      <dgm:spPr/>
    </dgm:pt>
    <dgm:pt modelId="{5C72152B-51D6-4DAC-844F-376FE2721797}" type="pres">
      <dgm:prSet presAssocID="{E9EEB35C-776A-4DA7-A392-6188746680BE}" presName="sibTrans" presStyleLbl="sibTrans1D1" presStyleIdx="4" presStyleCnt="5"/>
      <dgm:spPr/>
    </dgm:pt>
  </dgm:ptLst>
  <dgm:cxnLst>
    <dgm:cxn modelId="{7D420A0B-F047-4B4E-98EC-AB2788129C2F}" srcId="{EC9C78EA-BD81-4524-9A23-F87D7FE80C56}" destId="{72F375FC-16CD-4362-8D7B-30471B4B030A}" srcOrd="4" destOrd="0" parTransId="{56DBE7A0-CBC7-40FC-BC4B-D97F2CF3037A}" sibTransId="{E9EEB35C-776A-4DA7-A392-6188746680BE}"/>
    <dgm:cxn modelId="{9E55FB10-301F-459D-BEC3-4F800EACFFF1}" type="presOf" srcId="{7D24B3E2-856B-418B-9B5C-EE2C64808271}" destId="{441DA917-D1FB-4D4B-BFED-89A760A0F466}" srcOrd="0" destOrd="0" presId="urn:microsoft.com/office/officeart/2005/8/layout/cycle5"/>
    <dgm:cxn modelId="{7F222E12-6C54-4375-A272-359DE95E7535}" srcId="{EC9C78EA-BD81-4524-9A23-F87D7FE80C56}" destId="{DE52504A-4966-4F98-ABC6-9A0349922F64}" srcOrd="0" destOrd="0" parTransId="{64AAAE0F-FC86-4B77-A420-DA4C74233820}" sibTransId="{66DE6EDA-A325-4F9C-83FB-E690282B745F}"/>
    <dgm:cxn modelId="{858D8360-D408-46A5-BBF2-52C539274092}" type="presOf" srcId="{EC9C78EA-BD81-4524-9A23-F87D7FE80C56}" destId="{AF3138CE-516B-4C17-AAE7-0B9B5BB03F98}" srcOrd="0" destOrd="0" presId="urn:microsoft.com/office/officeart/2005/8/layout/cycle5"/>
    <dgm:cxn modelId="{0B242162-76CF-43AA-B235-BD824C8295BC}" type="presOf" srcId="{0B54F79C-589E-4A6A-8338-B9F310D62D55}" destId="{C3D778AA-C5A0-4F1E-8BDC-37386424587C}" srcOrd="0" destOrd="0" presId="urn:microsoft.com/office/officeart/2005/8/layout/cycle5"/>
    <dgm:cxn modelId="{DC21B869-7FB4-444C-90C4-46D854F6C0D6}" type="presOf" srcId="{72F375FC-16CD-4362-8D7B-30471B4B030A}" destId="{47944609-ED33-490F-A765-6A877A161140}" srcOrd="0" destOrd="0" presId="urn:microsoft.com/office/officeart/2005/8/layout/cycle5"/>
    <dgm:cxn modelId="{C437E06D-2937-4544-88B6-50C0EFC5D84C}" srcId="{EC9C78EA-BD81-4524-9A23-F87D7FE80C56}" destId="{D4D4057B-B586-4B77-B82B-B2506C85308B}" srcOrd="1" destOrd="0" parTransId="{7F34CF8F-2F71-46A4-83B8-89C3D29B7C23}" sibTransId="{7D24B3E2-856B-418B-9B5C-EE2C64808271}"/>
    <dgm:cxn modelId="{5A5A7C8F-FD80-422F-A821-8055EA051C0D}" type="presOf" srcId="{FF7CDC32-2EBE-42C7-B00A-3B46040679A5}" destId="{629FCF8B-06C6-4368-8151-BCE4ACE137C1}" srcOrd="0" destOrd="0" presId="urn:microsoft.com/office/officeart/2005/8/layout/cycle5"/>
    <dgm:cxn modelId="{0A6A959A-3918-42FC-86FF-3A7CF62C9138}" srcId="{EC9C78EA-BD81-4524-9A23-F87D7FE80C56}" destId="{FF7CDC32-2EBE-42C7-B00A-3B46040679A5}" srcOrd="2" destOrd="0" parTransId="{95307E85-32EF-4FE8-BCB9-541DCC902967}" sibTransId="{61F19E67-2738-480D-8FD7-769AD14A023E}"/>
    <dgm:cxn modelId="{72D2C19C-C9A5-4835-947A-29ACEB0B5670}" srcId="{EC9C78EA-BD81-4524-9A23-F87D7FE80C56}" destId="{FEAB94BD-76EB-4E39-A992-D1E37CE5E8C3}" srcOrd="3" destOrd="0" parTransId="{3523188F-1ED7-4374-B09A-6C6FE4319C5E}" sibTransId="{0B54F79C-589E-4A6A-8338-B9F310D62D55}"/>
    <dgm:cxn modelId="{FD1BC7B1-4686-4AC9-9B05-2C6196106004}" type="presOf" srcId="{FEAB94BD-76EB-4E39-A992-D1E37CE5E8C3}" destId="{D16B3B9E-37D6-4699-8295-49C629B9C717}" srcOrd="0" destOrd="0" presId="urn:microsoft.com/office/officeart/2005/8/layout/cycle5"/>
    <dgm:cxn modelId="{F450F8B2-1F24-4964-91F0-FD73019558C4}" type="presOf" srcId="{DE52504A-4966-4F98-ABC6-9A0349922F64}" destId="{EA4F9BD1-8CE4-4CCF-BD1B-1CB4468AD452}" srcOrd="0" destOrd="0" presId="urn:microsoft.com/office/officeart/2005/8/layout/cycle5"/>
    <dgm:cxn modelId="{512189B8-EEF1-42D4-8750-6FA2BF02C0E6}" type="presOf" srcId="{61F19E67-2738-480D-8FD7-769AD14A023E}" destId="{D20B84EC-6E58-4032-89E4-8E3710372717}" srcOrd="0" destOrd="0" presId="urn:microsoft.com/office/officeart/2005/8/layout/cycle5"/>
    <dgm:cxn modelId="{1464D1C6-8283-44A9-BCA4-60E95E7588E5}" type="presOf" srcId="{E9EEB35C-776A-4DA7-A392-6188746680BE}" destId="{5C72152B-51D6-4DAC-844F-376FE2721797}" srcOrd="0" destOrd="0" presId="urn:microsoft.com/office/officeart/2005/8/layout/cycle5"/>
    <dgm:cxn modelId="{0A5038D2-BAA3-4079-87FA-4A8ADA67B769}" type="presOf" srcId="{D4D4057B-B586-4B77-B82B-B2506C85308B}" destId="{CCD3AB66-3FD0-4F1F-9A53-FA73094C9143}" srcOrd="0" destOrd="0" presId="urn:microsoft.com/office/officeart/2005/8/layout/cycle5"/>
    <dgm:cxn modelId="{641AC0EE-A482-4C19-BBC6-71D7C7BF77E0}" type="presOf" srcId="{66DE6EDA-A325-4F9C-83FB-E690282B745F}" destId="{472933A6-66F7-4F64-8D40-6AD8DF58C7D9}" srcOrd="0" destOrd="0" presId="urn:microsoft.com/office/officeart/2005/8/layout/cycle5"/>
    <dgm:cxn modelId="{9E613D2E-73F5-4F0B-80E8-B9D5767D16D8}" type="presParOf" srcId="{AF3138CE-516B-4C17-AAE7-0B9B5BB03F98}" destId="{EA4F9BD1-8CE4-4CCF-BD1B-1CB4468AD452}" srcOrd="0" destOrd="0" presId="urn:microsoft.com/office/officeart/2005/8/layout/cycle5"/>
    <dgm:cxn modelId="{9340F259-E07B-4DC7-8299-A0327182CA55}" type="presParOf" srcId="{AF3138CE-516B-4C17-AAE7-0B9B5BB03F98}" destId="{76D4445C-969E-41FE-B253-931296068FDD}" srcOrd="1" destOrd="0" presId="urn:microsoft.com/office/officeart/2005/8/layout/cycle5"/>
    <dgm:cxn modelId="{38D3C2CA-1E08-4E4E-A3B8-BB43BA013A8D}" type="presParOf" srcId="{AF3138CE-516B-4C17-AAE7-0B9B5BB03F98}" destId="{472933A6-66F7-4F64-8D40-6AD8DF58C7D9}" srcOrd="2" destOrd="0" presId="urn:microsoft.com/office/officeart/2005/8/layout/cycle5"/>
    <dgm:cxn modelId="{E900B705-77CB-4E3F-959A-B70E69DAA091}" type="presParOf" srcId="{AF3138CE-516B-4C17-AAE7-0B9B5BB03F98}" destId="{CCD3AB66-3FD0-4F1F-9A53-FA73094C9143}" srcOrd="3" destOrd="0" presId="urn:microsoft.com/office/officeart/2005/8/layout/cycle5"/>
    <dgm:cxn modelId="{97023DE9-C7C6-4005-9161-9A44DE1E2CAC}" type="presParOf" srcId="{AF3138CE-516B-4C17-AAE7-0B9B5BB03F98}" destId="{37D22C3F-1DFE-4704-8454-9F7301FB1CC0}" srcOrd="4" destOrd="0" presId="urn:microsoft.com/office/officeart/2005/8/layout/cycle5"/>
    <dgm:cxn modelId="{504C37F9-B16C-4268-9276-6D33B36EA11A}" type="presParOf" srcId="{AF3138CE-516B-4C17-AAE7-0B9B5BB03F98}" destId="{441DA917-D1FB-4D4B-BFED-89A760A0F466}" srcOrd="5" destOrd="0" presId="urn:microsoft.com/office/officeart/2005/8/layout/cycle5"/>
    <dgm:cxn modelId="{E08BE3E1-F43B-4A4B-AD7D-95DFFF538ECF}" type="presParOf" srcId="{AF3138CE-516B-4C17-AAE7-0B9B5BB03F98}" destId="{629FCF8B-06C6-4368-8151-BCE4ACE137C1}" srcOrd="6" destOrd="0" presId="urn:microsoft.com/office/officeart/2005/8/layout/cycle5"/>
    <dgm:cxn modelId="{B4A388A9-E841-467D-B06C-87194F840B69}" type="presParOf" srcId="{AF3138CE-516B-4C17-AAE7-0B9B5BB03F98}" destId="{2CF43D1A-5972-485D-B452-DD927FF72839}" srcOrd="7" destOrd="0" presId="urn:microsoft.com/office/officeart/2005/8/layout/cycle5"/>
    <dgm:cxn modelId="{49991212-CE39-4715-BB34-B92B0F4008BA}" type="presParOf" srcId="{AF3138CE-516B-4C17-AAE7-0B9B5BB03F98}" destId="{D20B84EC-6E58-4032-89E4-8E3710372717}" srcOrd="8" destOrd="0" presId="urn:microsoft.com/office/officeart/2005/8/layout/cycle5"/>
    <dgm:cxn modelId="{75D7354E-BB77-4764-82A9-063188A38A62}" type="presParOf" srcId="{AF3138CE-516B-4C17-AAE7-0B9B5BB03F98}" destId="{D16B3B9E-37D6-4699-8295-49C629B9C717}" srcOrd="9" destOrd="0" presId="urn:microsoft.com/office/officeart/2005/8/layout/cycle5"/>
    <dgm:cxn modelId="{278E9EF3-67E3-498A-A0A0-B63C750ABCAF}" type="presParOf" srcId="{AF3138CE-516B-4C17-AAE7-0B9B5BB03F98}" destId="{663BB63E-5F51-4DC3-BE6E-111EF469FB12}" srcOrd="10" destOrd="0" presId="urn:microsoft.com/office/officeart/2005/8/layout/cycle5"/>
    <dgm:cxn modelId="{0034E422-F98C-4824-902D-FDAC1FB2A5FE}" type="presParOf" srcId="{AF3138CE-516B-4C17-AAE7-0B9B5BB03F98}" destId="{C3D778AA-C5A0-4F1E-8BDC-37386424587C}" srcOrd="11" destOrd="0" presId="urn:microsoft.com/office/officeart/2005/8/layout/cycle5"/>
    <dgm:cxn modelId="{6B2479FC-58C7-4A8F-9938-CDD14F794AF0}" type="presParOf" srcId="{AF3138CE-516B-4C17-AAE7-0B9B5BB03F98}" destId="{47944609-ED33-490F-A765-6A877A161140}" srcOrd="12" destOrd="0" presId="urn:microsoft.com/office/officeart/2005/8/layout/cycle5"/>
    <dgm:cxn modelId="{036E38C5-CEB6-4E48-AA96-F010356A268F}" type="presParOf" srcId="{AF3138CE-516B-4C17-AAE7-0B9B5BB03F98}" destId="{E9F183BD-E8C6-41D2-B5BD-E455E778DF33}" srcOrd="13" destOrd="0" presId="urn:microsoft.com/office/officeart/2005/8/layout/cycle5"/>
    <dgm:cxn modelId="{3452D2B7-FEF9-4A32-86C4-2A117EAF1ED2}" type="presParOf" srcId="{AF3138CE-516B-4C17-AAE7-0B9B5BB03F98}" destId="{5C72152B-51D6-4DAC-844F-376FE2721797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714182-484F-4E3F-AE0F-C670DD06D59A}">
      <dsp:nvSpPr>
        <dsp:cNvPr id="0" name=""/>
        <dsp:cNvSpPr/>
      </dsp:nvSpPr>
      <dsp:spPr>
        <a:xfrm>
          <a:off x="3241" y="0"/>
          <a:ext cx="3712964" cy="3038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MARCO ESTRATÉGICO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(Misión, Visión, Valores, Políticas)</a:t>
          </a:r>
        </a:p>
      </dsp:txBody>
      <dsp:txXfrm>
        <a:off x="3241" y="1215390"/>
        <a:ext cx="3712964" cy="1215390"/>
      </dsp:txXfrm>
    </dsp:sp>
    <dsp:sp modelId="{2225F275-73DD-438C-9D3A-E7C29BA2BFC4}">
      <dsp:nvSpPr>
        <dsp:cNvPr id="0" name=""/>
        <dsp:cNvSpPr/>
      </dsp:nvSpPr>
      <dsp:spPr>
        <a:xfrm>
          <a:off x="1353817" y="182308"/>
          <a:ext cx="1011812" cy="101181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E1B2B7-1989-46D5-959C-BC711DB5A375}">
      <dsp:nvSpPr>
        <dsp:cNvPr id="0" name=""/>
        <dsp:cNvSpPr/>
      </dsp:nvSpPr>
      <dsp:spPr>
        <a:xfrm>
          <a:off x="3827594" y="0"/>
          <a:ext cx="3712964" cy="3038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OBJETIVOS ESTRATÉGICOS</a:t>
          </a:r>
        </a:p>
      </dsp:txBody>
      <dsp:txXfrm>
        <a:off x="3827594" y="1215390"/>
        <a:ext cx="3712964" cy="1215390"/>
      </dsp:txXfrm>
    </dsp:sp>
    <dsp:sp modelId="{4D4AA5D5-01E5-47A9-9805-42C518D9795D}">
      <dsp:nvSpPr>
        <dsp:cNvPr id="0" name=""/>
        <dsp:cNvSpPr/>
      </dsp:nvSpPr>
      <dsp:spPr>
        <a:xfrm>
          <a:off x="5178170" y="182308"/>
          <a:ext cx="1011812" cy="101181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10CA29-0412-4BFB-9231-578434300701}">
      <dsp:nvSpPr>
        <dsp:cNvPr id="0" name=""/>
        <dsp:cNvSpPr/>
      </dsp:nvSpPr>
      <dsp:spPr>
        <a:xfrm>
          <a:off x="301751" y="2430780"/>
          <a:ext cx="6940296" cy="455771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4F9BD1-8CE4-4CCF-BD1B-1CB4468AD452}">
      <dsp:nvSpPr>
        <dsp:cNvPr id="0" name=""/>
        <dsp:cNvSpPr/>
      </dsp:nvSpPr>
      <dsp:spPr>
        <a:xfrm>
          <a:off x="3328009" y="596"/>
          <a:ext cx="1058483" cy="6880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Misión</a:t>
          </a:r>
        </a:p>
      </dsp:txBody>
      <dsp:txXfrm>
        <a:off x="3361595" y="34182"/>
        <a:ext cx="991311" cy="620842"/>
      </dsp:txXfrm>
    </dsp:sp>
    <dsp:sp modelId="{472933A6-66F7-4F64-8D40-6AD8DF58C7D9}">
      <dsp:nvSpPr>
        <dsp:cNvPr id="0" name=""/>
        <dsp:cNvSpPr/>
      </dsp:nvSpPr>
      <dsp:spPr>
        <a:xfrm>
          <a:off x="2480913" y="344603"/>
          <a:ext cx="2752675" cy="2752675"/>
        </a:xfrm>
        <a:custGeom>
          <a:avLst/>
          <a:gdLst/>
          <a:ahLst/>
          <a:cxnLst/>
          <a:rect l="0" t="0" r="0" b="0"/>
          <a:pathLst>
            <a:path>
              <a:moveTo>
                <a:pt x="2047810" y="174909"/>
              </a:moveTo>
              <a:arcTo wR="1376337" hR="1376337" stAng="17952037" swAng="12137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3AB66-3FD0-4F1F-9A53-FA73094C9143}">
      <dsp:nvSpPr>
        <dsp:cNvPr id="0" name=""/>
        <dsp:cNvSpPr/>
      </dsp:nvSpPr>
      <dsp:spPr>
        <a:xfrm>
          <a:off x="4636983" y="951622"/>
          <a:ext cx="1058483" cy="6880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Visión</a:t>
          </a:r>
        </a:p>
      </dsp:txBody>
      <dsp:txXfrm>
        <a:off x="4670569" y="985208"/>
        <a:ext cx="991311" cy="620842"/>
      </dsp:txXfrm>
    </dsp:sp>
    <dsp:sp modelId="{441DA917-D1FB-4D4B-BFED-89A760A0F466}">
      <dsp:nvSpPr>
        <dsp:cNvPr id="0" name=""/>
        <dsp:cNvSpPr/>
      </dsp:nvSpPr>
      <dsp:spPr>
        <a:xfrm>
          <a:off x="2480913" y="344603"/>
          <a:ext cx="2752675" cy="2752675"/>
        </a:xfrm>
        <a:custGeom>
          <a:avLst/>
          <a:gdLst/>
          <a:ahLst/>
          <a:cxnLst/>
          <a:rect l="0" t="0" r="0" b="0"/>
          <a:pathLst>
            <a:path>
              <a:moveTo>
                <a:pt x="2749393" y="1471320"/>
              </a:moveTo>
              <a:arcTo wR="1376337" hR="1376337" stAng="21837432" swAng="136144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9FCF8B-06C6-4368-8151-BCE4ACE137C1}">
      <dsp:nvSpPr>
        <dsp:cNvPr id="0" name=""/>
        <dsp:cNvSpPr/>
      </dsp:nvSpPr>
      <dsp:spPr>
        <a:xfrm>
          <a:off x="4136999" y="2490414"/>
          <a:ext cx="1058483" cy="6880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Políticas</a:t>
          </a:r>
        </a:p>
      </dsp:txBody>
      <dsp:txXfrm>
        <a:off x="4170585" y="2524000"/>
        <a:ext cx="991311" cy="620842"/>
      </dsp:txXfrm>
    </dsp:sp>
    <dsp:sp modelId="{D20B84EC-6E58-4032-89E4-8E3710372717}">
      <dsp:nvSpPr>
        <dsp:cNvPr id="0" name=""/>
        <dsp:cNvSpPr/>
      </dsp:nvSpPr>
      <dsp:spPr>
        <a:xfrm>
          <a:off x="2480913" y="344603"/>
          <a:ext cx="2752675" cy="2752675"/>
        </a:xfrm>
        <a:custGeom>
          <a:avLst/>
          <a:gdLst/>
          <a:ahLst/>
          <a:cxnLst/>
          <a:rect l="0" t="0" r="0" b="0"/>
          <a:pathLst>
            <a:path>
              <a:moveTo>
                <a:pt x="1545719" y="2742212"/>
              </a:moveTo>
              <a:arcTo wR="1376337" hR="1376337" stAng="4975851" swAng="84829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6B3B9E-37D6-4699-8295-49C629B9C717}">
      <dsp:nvSpPr>
        <dsp:cNvPr id="0" name=""/>
        <dsp:cNvSpPr/>
      </dsp:nvSpPr>
      <dsp:spPr>
        <a:xfrm>
          <a:off x="2519018" y="2490414"/>
          <a:ext cx="1058483" cy="6880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Principios</a:t>
          </a:r>
        </a:p>
      </dsp:txBody>
      <dsp:txXfrm>
        <a:off x="2552604" y="2524000"/>
        <a:ext cx="991311" cy="620842"/>
      </dsp:txXfrm>
    </dsp:sp>
    <dsp:sp modelId="{C3D778AA-C5A0-4F1E-8BDC-37386424587C}">
      <dsp:nvSpPr>
        <dsp:cNvPr id="0" name=""/>
        <dsp:cNvSpPr/>
      </dsp:nvSpPr>
      <dsp:spPr>
        <a:xfrm>
          <a:off x="2480913" y="344603"/>
          <a:ext cx="2752675" cy="2752675"/>
        </a:xfrm>
        <a:custGeom>
          <a:avLst/>
          <a:gdLst/>
          <a:ahLst/>
          <a:cxnLst/>
          <a:rect l="0" t="0" r="0" b="0"/>
          <a:pathLst>
            <a:path>
              <a:moveTo>
                <a:pt x="146195" y="1993634"/>
              </a:moveTo>
              <a:arcTo wR="1376337" hR="1376337" stAng="9201125" swAng="136144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44609-ED33-490F-A765-6A877A161140}">
      <dsp:nvSpPr>
        <dsp:cNvPr id="0" name=""/>
        <dsp:cNvSpPr/>
      </dsp:nvSpPr>
      <dsp:spPr>
        <a:xfrm>
          <a:off x="2019034" y="951622"/>
          <a:ext cx="1058483" cy="6880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Valores</a:t>
          </a:r>
        </a:p>
      </dsp:txBody>
      <dsp:txXfrm>
        <a:off x="2052620" y="985208"/>
        <a:ext cx="991311" cy="620842"/>
      </dsp:txXfrm>
    </dsp:sp>
    <dsp:sp modelId="{5C72152B-51D6-4DAC-844F-376FE2721797}">
      <dsp:nvSpPr>
        <dsp:cNvPr id="0" name=""/>
        <dsp:cNvSpPr/>
      </dsp:nvSpPr>
      <dsp:spPr>
        <a:xfrm>
          <a:off x="2480913" y="344603"/>
          <a:ext cx="2752675" cy="2752675"/>
        </a:xfrm>
        <a:custGeom>
          <a:avLst/>
          <a:gdLst/>
          <a:ahLst/>
          <a:cxnLst/>
          <a:rect l="0" t="0" r="0" b="0"/>
          <a:pathLst>
            <a:path>
              <a:moveTo>
                <a:pt x="330856" y="481198"/>
              </a:moveTo>
              <a:arcTo wR="1376337" hR="1376337" stAng="13234205" swAng="12137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E8FD7-3202-47E2-8834-660EFC182E32}" type="datetimeFigureOut">
              <a:rPr lang="es-ES" smtClean="0"/>
              <a:pPr/>
              <a:t>16/03/2021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6E811-BB16-4923-8AAE-BDD06E32E1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2389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6" y="-4881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6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198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5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60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96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75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115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latin typeface="Calibri" panose="020F0502020204030204" pitchFamily="34" charset="0"/>
              </a:defRPr>
            </a:lvl1pPr>
            <a:lvl2pPr>
              <a:defRPr sz="2800">
                <a:latin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685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latin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44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087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109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2A8452C7-4BD2-3A4F-B149-C0E218FD0186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E5CC6769-84D5-B04B-9FBB-8071F8A63919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00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em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14.gif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7.gif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4.png"/><Relationship Id="rId5" Type="http://schemas.openxmlformats.org/officeDocument/2006/relationships/image" Target="../media/image19.gif"/><Relationship Id="rId10" Type="http://schemas.openxmlformats.org/officeDocument/2006/relationships/image" Target="../media/image23.png"/><Relationship Id="rId4" Type="http://schemas.openxmlformats.org/officeDocument/2006/relationships/image" Target="../media/image18.gif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jpeg"/><Relationship Id="rId7" Type="http://schemas.openxmlformats.org/officeDocument/2006/relationships/image" Target="../media/image3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1.png"/><Relationship Id="rId4" Type="http://schemas.openxmlformats.org/officeDocument/2006/relationships/image" Target="../media/image9.jpe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jpeg"/><Relationship Id="rId7" Type="http://schemas.openxmlformats.org/officeDocument/2006/relationships/chart" Target="../charts/chart5.xml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gif"/><Relationship Id="rId5" Type="http://schemas.openxmlformats.org/officeDocument/2006/relationships/chart" Target="../charts/chart4.xml"/><Relationship Id="rId4" Type="http://schemas.openxmlformats.org/officeDocument/2006/relationships/image" Target="../media/image34.gif"/><Relationship Id="rId9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28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jpeg"/><Relationship Id="rId7" Type="http://schemas.openxmlformats.org/officeDocument/2006/relationships/image" Target="../media/image3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1.png"/><Relationship Id="rId10" Type="http://schemas.openxmlformats.org/officeDocument/2006/relationships/image" Target="../media/image38.png"/><Relationship Id="rId4" Type="http://schemas.openxmlformats.org/officeDocument/2006/relationships/image" Target="../media/image9.jpeg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1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image" Target="../media/image40.gif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7" Type="http://schemas.openxmlformats.org/officeDocument/2006/relationships/image" Target="../media/image41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43.gif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jpeg"/><Relationship Id="rId7" Type="http://schemas.openxmlformats.org/officeDocument/2006/relationships/image" Target="../media/image3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44.png"/><Relationship Id="rId5" Type="http://schemas.openxmlformats.org/officeDocument/2006/relationships/image" Target="../media/image11.png"/><Relationship Id="rId10" Type="http://schemas.openxmlformats.org/officeDocument/2006/relationships/image" Target="../media/image38.png"/><Relationship Id="rId4" Type="http://schemas.openxmlformats.org/officeDocument/2006/relationships/image" Target="../media/image9.jpe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6.gif"/><Relationship Id="rId7" Type="http://schemas.openxmlformats.org/officeDocument/2006/relationships/chart" Target="../charts/chart11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image" Target="../media/image28.gif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jpeg"/><Relationship Id="rId7" Type="http://schemas.openxmlformats.org/officeDocument/2006/relationships/image" Target="../media/image31.png"/><Relationship Id="rId12" Type="http://schemas.openxmlformats.org/officeDocument/2006/relationships/image" Target="../media/image4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44.png"/><Relationship Id="rId5" Type="http://schemas.openxmlformats.org/officeDocument/2006/relationships/image" Target="../media/image11.png"/><Relationship Id="rId10" Type="http://schemas.openxmlformats.org/officeDocument/2006/relationships/image" Target="../media/image38.png"/><Relationship Id="rId4" Type="http://schemas.openxmlformats.org/officeDocument/2006/relationships/image" Target="../media/image9.jpeg"/><Relationship Id="rId9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chart" Target="../charts/chart12.xml"/><Relationship Id="rId4" Type="http://schemas.openxmlformats.org/officeDocument/2006/relationships/image" Target="../media/image40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53.png"/><Relationship Id="rId3" Type="http://schemas.openxmlformats.org/officeDocument/2006/relationships/image" Target="../media/image8.jpeg"/><Relationship Id="rId7" Type="http://schemas.openxmlformats.org/officeDocument/2006/relationships/image" Target="../media/image31.png"/><Relationship Id="rId12" Type="http://schemas.openxmlformats.org/officeDocument/2006/relationships/image" Target="../media/image4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44.png"/><Relationship Id="rId5" Type="http://schemas.openxmlformats.org/officeDocument/2006/relationships/image" Target="../media/image11.png"/><Relationship Id="rId10" Type="http://schemas.openxmlformats.org/officeDocument/2006/relationships/image" Target="../media/image38.png"/><Relationship Id="rId4" Type="http://schemas.openxmlformats.org/officeDocument/2006/relationships/image" Target="../media/image9.jpeg"/><Relationship Id="rId9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chart" Target="../charts/char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erfinco.com.co/site/Portals/0/Imagenes/Nuestra_compania/direccionamiento_estrateg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866" y="20094"/>
            <a:ext cx="6662134" cy="191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12520" y="1775506"/>
            <a:ext cx="7772400" cy="2387600"/>
          </a:xfrm>
        </p:spPr>
        <p:txBody>
          <a:bodyPr/>
          <a:lstStyle/>
          <a:p>
            <a:r>
              <a:rPr lang="es-CO" sz="4400" dirty="0"/>
              <a:t>DIRECCIONAMIENTO ESTRATÉGICO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69720" y="4255181"/>
            <a:ext cx="6858000" cy="1655762"/>
          </a:xfrm>
        </p:spPr>
        <p:txBody>
          <a:bodyPr/>
          <a:lstStyle/>
          <a:p>
            <a:r>
              <a:rPr lang="es-CO" dirty="0"/>
              <a:t>Lotería de Bogotá</a:t>
            </a:r>
          </a:p>
          <a:p>
            <a:r>
              <a:rPr lang="es-CO" dirty="0"/>
              <a:t>2018-2022</a:t>
            </a:r>
          </a:p>
        </p:txBody>
      </p:sp>
    </p:spTree>
    <p:extLst>
      <p:ext uri="{BB962C8B-B14F-4D97-AF65-F5344CB8AC3E}">
        <p14:creationId xmlns:p14="http://schemas.microsoft.com/office/powerpoint/2010/main" val="2556771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976993" y="23449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/>
              <a:t>DIRECCIONAMIENTO ESTRATÉGICO</a:t>
            </a:r>
            <a:endParaRPr lang="es-CO" dirty="0"/>
          </a:p>
        </p:txBody>
      </p:sp>
      <p:graphicFrame>
        <p:nvGraphicFramePr>
          <p:cNvPr id="8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5440869"/>
              </p:ext>
            </p:extLst>
          </p:nvPr>
        </p:nvGraphicFramePr>
        <p:xfrm>
          <a:off x="1150824" y="2317296"/>
          <a:ext cx="7543800" cy="303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405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n para marco estrateg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853" y="2492287"/>
            <a:ext cx="7186347" cy="255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2011680" y="251914"/>
            <a:ext cx="6494625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dirty="0"/>
              <a:t>MARCO ESTRATÉGICO</a:t>
            </a:r>
          </a:p>
        </p:txBody>
      </p:sp>
      <p:graphicFrame>
        <p:nvGraphicFramePr>
          <p:cNvPr id="4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842"/>
              </p:ext>
            </p:extLst>
          </p:nvPr>
        </p:nvGraphicFramePr>
        <p:xfrm>
          <a:off x="1115994" y="2156988"/>
          <a:ext cx="7714502" cy="3224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9344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2852" y="1775506"/>
            <a:ext cx="7772400" cy="2387600"/>
          </a:xfrm>
        </p:spPr>
        <p:txBody>
          <a:bodyPr/>
          <a:lstStyle/>
          <a:p>
            <a:r>
              <a:rPr lang="es-CO" dirty="0"/>
              <a:t>OBJETIVOS ESTRATÉGICOS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0052" y="4255181"/>
            <a:ext cx="6858000" cy="1655762"/>
          </a:xfrm>
        </p:spPr>
        <p:txBody>
          <a:bodyPr/>
          <a:lstStyle/>
          <a:p>
            <a:r>
              <a:rPr lang="es-CO" dirty="0"/>
              <a:t>Lotería de Bogotá</a:t>
            </a:r>
          </a:p>
          <a:p>
            <a:r>
              <a:rPr lang="es-CO" dirty="0"/>
              <a:t>2018-2022</a:t>
            </a:r>
          </a:p>
        </p:txBody>
      </p:sp>
      <p:pic>
        <p:nvPicPr>
          <p:cNvPr id="2050" name="Picture 2" descr="Resultado de imagen para OBJETIV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128" y="75010"/>
            <a:ext cx="6633496" cy="1997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722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sultado de imagen para Capacidad organizacional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29" y="4413247"/>
            <a:ext cx="7762666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cliente y mercado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334" y="2802524"/>
            <a:ext cx="7774962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enfoque financiero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29" y="1199328"/>
            <a:ext cx="7762666" cy="15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741897" y="206399"/>
            <a:ext cx="6569299" cy="606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2018 - 2022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769897" y="1199329"/>
            <a:ext cx="861245" cy="4802060"/>
            <a:chOff x="129649" y="1251580"/>
            <a:chExt cx="861245" cy="4802060"/>
          </a:xfrm>
        </p:grpSpPr>
        <p:sp>
          <p:nvSpPr>
            <p:cNvPr id="7" name="Rectángulo 6"/>
            <p:cNvSpPr/>
            <p:nvPr/>
          </p:nvSpPr>
          <p:spPr>
            <a:xfrm>
              <a:off x="129649" y="1251580"/>
              <a:ext cx="861245" cy="15881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FINANCIERO</a:t>
              </a:r>
            </a:p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(RENTAS PARA LA SALUD)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9649" y="2854775"/>
              <a:ext cx="861245" cy="158814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CLIENTE Y MERCADO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9649" y="4465498"/>
              <a:ext cx="861245" cy="1588142"/>
            </a:xfrm>
            <a:prstGeom prst="rect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CAPACIDAD INSTITUCIONAL</a:t>
              </a:r>
            </a:p>
          </p:txBody>
        </p:sp>
      </p:grpSp>
      <p:sp>
        <p:nvSpPr>
          <p:cNvPr id="10" name="Elipse 9"/>
          <p:cNvSpPr/>
          <p:nvPr/>
        </p:nvSpPr>
        <p:spPr>
          <a:xfrm>
            <a:off x="2137826" y="1576702"/>
            <a:ext cx="1907308" cy="871841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Incrementar Ingresos</a:t>
            </a:r>
          </a:p>
        </p:txBody>
      </p:sp>
      <p:sp>
        <p:nvSpPr>
          <p:cNvPr id="11" name="Elipse 10"/>
          <p:cNvSpPr/>
          <p:nvPr/>
        </p:nvSpPr>
        <p:spPr>
          <a:xfrm>
            <a:off x="1872761" y="3148605"/>
            <a:ext cx="2140537" cy="865076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Mejorar servicio al cliente</a:t>
            </a:r>
          </a:p>
        </p:txBody>
      </p:sp>
      <p:sp>
        <p:nvSpPr>
          <p:cNvPr id="12" name="Elipse 11"/>
          <p:cNvSpPr/>
          <p:nvPr/>
        </p:nvSpPr>
        <p:spPr>
          <a:xfrm>
            <a:off x="6479931" y="3136416"/>
            <a:ext cx="2391507" cy="865076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Mejorar transparencia y control sector</a:t>
            </a:r>
          </a:p>
        </p:txBody>
      </p:sp>
      <p:sp>
        <p:nvSpPr>
          <p:cNvPr id="13" name="Elipse 12"/>
          <p:cNvSpPr/>
          <p:nvPr/>
        </p:nvSpPr>
        <p:spPr>
          <a:xfrm>
            <a:off x="1700979" y="4782306"/>
            <a:ext cx="3075675" cy="865076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Fortalecer clima organizacional</a:t>
            </a:r>
          </a:p>
        </p:txBody>
      </p:sp>
      <p:sp>
        <p:nvSpPr>
          <p:cNvPr id="14" name="Elipse 13"/>
          <p:cNvSpPr/>
          <p:nvPr/>
        </p:nvSpPr>
        <p:spPr>
          <a:xfrm>
            <a:off x="4079666" y="3248830"/>
            <a:ext cx="2274405" cy="7349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Innovación en el mercado</a:t>
            </a:r>
          </a:p>
        </p:txBody>
      </p:sp>
      <p:sp>
        <p:nvSpPr>
          <p:cNvPr id="15" name="Elipse 14"/>
          <p:cNvSpPr/>
          <p:nvPr/>
        </p:nvSpPr>
        <p:spPr>
          <a:xfrm>
            <a:off x="5192010" y="1555632"/>
            <a:ext cx="2863418" cy="962675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Realizar factibilidad nuevos productos</a:t>
            </a:r>
          </a:p>
        </p:txBody>
      </p:sp>
      <p:sp>
        <p:nvSpPr>
          <p:cNvPr id="16" name="Elipse 15"/>
          <p:cNvSpPr/>
          <p:nvPr/>
        </p:nvSpPr>
        <p:spPr>
          <a:xfrm>
            <a:off x="5508174" y="4774780"/>
            <a:ext cx="2776483" cy="865076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Mejorar desempeño</a:t>
            </a:r>
          </a:p>
        </p:txBody>
      </p:sp>
      <p:pic>
        <p:nvPicPr>
          <p:cNvPr id="17" name="Picture 8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274500" y="2375893"/>
            <a:ext cx="751505" cy="68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n relacionada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275069" y="4121140"/>
            <a:ext cx="751505" cy="68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514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sultado de imagen para Capacidad organizacional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98" y="4413247"/>
            <a:ext cx="7762666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cliente y mercado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003" y="2802524"/>
            <a:ext cx="7774962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enfoque financiero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98" y="1199328"/>
            <a:ext cx="7762666" cy="15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633178" y="268332"/>
            <a:ext cx="6569299" cy="5976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2018 - 2022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742850" y="1199329"/>
            <a:ext cx="861245" cy="4802060"/>
            <a:chOff x="129649" y="1251580"/>
            <a:chExt cx="861245" cy="4802060"/>
          </a:xfrm>
        </p:grpSpPr>
        <p:sp>
          <p:nvSpPr>
            <p:cNvPr id="7" name="Rectángulo 6"/>
            <p:cNvSpPr/>
            <p:nvPr/>
          </p:nvSpPr>
          <p:spPr>
            <a:xfrm>
              <a:off x="129649" y="1251580"/>
              <a:ext cx="861245" cy="15881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FINANCIERO</a:t>
              </a:r>
            </a:p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(RENTAS PARA LA SALUD)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9649" y="2854775"/>
              <a:ext cx="861245" cy="158814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CLIENTE Y MERCADO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9649" y="4465498"/>
              <a:ext cx="861245" cy="1588142"/>
            </a:xfrm>
            <a:prstGeom prst="rect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CAPACIDAD INSTITUCIONAL</a:t>
              </a: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3625" y="1331909"/>
            <a:ext cx="2522640" cy="1238525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2085202" y="1334943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1</a:t>
            </a:r>
            <a:endParaRPr lang="es-C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387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do de imagen para FLECH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25997">
            <a:off x="4273695" y="2067385"/>
            <a:ext cx="1080072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2102141" y="154641"/>
            <a:ext cx="5739928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2017 – 2022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68" y="2712914"/>
            <a:ext cx="804742" cy="96934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442847" y="2742572"/>
            <a:ext cx="3004457" cy="1193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Incrementar</a:t>
            </a:r>
            <a:r>
              <a:rPr lang="es-CO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CO" sz="3600" dirty="0">
                <a:solidFill>
                  <a:schemeClr val="accent5">
                    <a:lumMod val="50000"/>
                  </a:schemeClr>
                </a:solidFill>
              </a:rPr>
              <a:t>Ingresos</a:t>
            </a: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3640689118"/>
              </p:ext>
            </p:extLst>
          </p:nvPr>
        </p:nvGraphicFramePr>
        <p:xfrm>
          <a:off x="5627536" y="1120553"/>
          <a:ext cx="3258746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785159" y="1120553"/>
            <a:ext cx="1101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$ 81.878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398500" y="2303143"/>
            <a:ext cx="1101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$ 69.270</a:t>
            </a:r>
          </a:p>
        </p:txBody>
      </p:sp>
      <p:pic>
        <p:nvPicPr>
          <p:cNvPr id="9" name="Picture 4" descr="Resultado de imagen para FLECHA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22651">
            <a:off x="4280131" y="3349980"/>
            <a:ext cx="1177718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5735528" y="751221"/>
            <a:ext cx="306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$ Millones de pesos</a:t>
            </a:r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3147868067"/>
              </p:ext>
            </p:extLst>
          </p:nvPr>
        </p:nvGraphicFramePr>
        <p:xfrm>
          <a:off x="5755190" y="3482674"/>
          <a:ext cx="3388810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8065864" y="3431848"/>
            <a:ext cx="1289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5.220.462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6606836" y="4763876"/>
            <a:ext cx="919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4.419.973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863182" y="3113342"/>
            <a:ext cx="306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# Billetes de Lotería</a:t>
            </a: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43087" y="5448300"/>
            <a:ext cx="7038975" cy="1343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134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do de imagen para FLECH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98699" y="4670623"/>
            <a:ext cx="1342142" cy="57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FLECHA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85973">
            <a:off x="2204247" y="4397593"/>
            <a:ext cx="990251" cy="57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Resultado de imagen para FLECHA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66674">
            <a:off x="3894731" y="3811449"/>
            <a:ext cx="1231393" cy="56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esultado de imagen para FLECHA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70600">
            <a:off x="2661927" y="1956331"/>
            <a:ext cx="2363793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888779" y="111439"/>
            <a:ext cx="5937243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2017 – 2022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101" y="3248600"/>
            <a:ext cx="892120" cy="1074599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1465940" y="3091631"/>
            <a:ext cx="3004457" cy="1193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Incrementar</a:t>
            </a:r>
            <a:r>
              <a:rPr lang="es-CO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CO" sz="3600" dirty="0">
                <a:solidFill>
                  <a:schemeClr val="accent5">
                    <a:lumMod val="50000"/>
                  </a:schemeClr>
                </a:solidFill>
              </a:rPr>
              <a:t>Ingresos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036957" y="2670761"/>
            <a:ext cx="1806082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chemeClr val="tx1"/>
                </a:solidFill>
              </a:rPr>
              <a:t>Sorteos </a:t>
            </a:r>
            <a:r>
              <a:rPr lang="es-CO" sz="1600" b="1" dirty="0" err="1">
                <a:solidFill>
                  <a:schemeClr val="tx1"/>
                </a:solidFill>
              </a:rPr>
              <a:t>unifraccionales</a:t>
            </a:r>
            <a:endParaRPr lang="es-CO" sz="1600" b="1" dirty="0">
              <a:solidFill>
                <a:schemeClr val="tx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453674" y="2626365"/>
            <a:ext cx="180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Alianzas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607845" y="2366526"/>
            <a:ext cx="180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Incentivos</a:t>
            </a:r>
          </a:p>
        </p:txBody>
      </p:sp>
      <p:pic>
        <p:nvPicPr>
          <p:cNvPr id="12" name="Picture 8" descr="Imagen relacionad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20303">
            <a:off x="5242029" y="1775519"/>
            <a:ext cx="852488" cy="8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n relacionad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461046" y="1774192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0853" y="761260"/>
            <a:ext cx="3421100" cy="132759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9317" y="3470382"/>
            <a:ext cx="3645724" cy="92057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88583" y="5049971"/>
            <a:ext cx="3407959" cy="82303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2438" y="5930939"/>
            <a:ext cx="3407959" cy="823031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7009193" y="4865643"/>
            <a:ext cx="2071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Mayor difusión y sensibilización</a:t>
            </a:r>
          </a:p>
        </p:txBody>
      </p:sp>
      <p:pic>
        <p:nvPicPr>
          <p:cNvPr id="20" name="Picture 8" descr="Imagen relacionada"/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86343">
            <a:off x="7074153" y="3988239"/>
            <a:ext cx="1081430" cy="108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Imagen relacionad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04535">
            <a:off x="7651027" y="1609044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947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sultado de imagen para Capacidad organizacional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715" y="4395829"/>
            <a:ext cx="7762666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cliente y mercado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420" y="2785106"/>
            <a:ext cx="7774962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enfoque financiero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715" y="1181910"/>
            <a:ext cx="7762666" cy="15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746069" y="296312"/>
            <a:ext cx="6569299" cy="5690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2018 - 2022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751475" y="1181911"/>
            <a:ext cx="861245" cy="4802060"/>
            <a:chOff x="129649" y="1251580"/>
            <a:chExt cx="861245" cy="4802060"/>
          </a:xfrm>
        </p:grpSpPr>
        <p:sp>
          <p:nvSpPr>
            <p:cNvPr id="7" name="Rectángulo 6"/>
            <p:cNvSpPr/>
            <p:nvPr/>
          </p:nvSpPr>
          <p:spPr>
            <a:xfrm>
              <a:off x="129649" y="1251580"/>
              <a:ext cx="861245" cy="15881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FINANCIERO</a:t>
              </a:r>
            </a:p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(RENTAS PARA LA SALUD)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9649" y="2854775"/>
              <a:ext cx="861245" cy="158814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CLIENTE Y MERCADO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9649" y="4465498"/>
              <a:ext cx="861245" cy="1588142"/>
            </a:xfrm>
            <a:prstGeom prst="rect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CAPACIDAD INSTITUCIONAL</a:t>
              </a: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727" y="1367245"/>
            <a:ext cx="2522640" cy="1238525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1698172" y="1379071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1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1280" y="1400651"/>
            <a:ext cx="3310693" cy="1205119"/>
          </a:xfrm>
          <a:prstGeom prst="rect">
            <a:avLst/>
          </a:prstGeom>
        </p:spPr>
      </p:pic>
      <p:sp>
        <p:nvSpPr>
          <p:cNvPr id="13" name="Elipse 12"/>
          <p:cNvSpPr/>
          <p:nvPr/>
        </p:nvSpPr>
        <p:spPr>
          <a:xfrm>
            <a:off x="5162426" y="1407680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2</a:t>
            </a:r>
            <a:endParaRPr lang="es-C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74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do de imagen para FLECH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61380">
            <a:off x="3154204" y="2445295"/>
            <a:ext cx="1882640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1947513" y="201273"/>
            <a:ext cx="5861848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2017 – 2022</a:t>
            </a:r>
          </a:p>
        </p:txBody>
      </p:sp>
      <p:pic>
        <p:nvPicPr>
          <p:cNvPr id="4" name="Picture 4" descr="Resultado de imagen para FLECH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22651">
            <a:off x="3445680" y="4312597"/>
            <a:ext cx="1882640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392615184"/>
              </p:ext>
            </p:extLst>
          </p:nvPr>
        </p:nvGraphicFramePr>
        <p:xfrm>
          <a:off x="5415171" y="1579045"/>
          <a:ext cx="3388810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5962017" y="1741213"/>
            <a:ext cx="366381" cy="2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4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523163" y="1209713"/>
            <a:ext cx="3280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# Estudios de factibilidad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162812" y="3451238"/>
            <a:ext cx="2292390" cy="8732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Nuevos</a:t>
            </a:r>
          </a:p>
          <a:p>
            <a:pPr algn="ctr"/>
            <a:r>
              <a:rPr lang="es-CO" sz="3600" dirty="0">
                <a:solidFill>
                  <a:schemeClr val="accent5">
                    <a:lumMod val="50000"/>
                  </a:schemeClr>
                </a:solidFill>
              </a:rPr>
              <a:t>Productos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98" y="3398126"/>
            <a:ext cx="804742" cy="96934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475822" y="2617948"/>
            <a:ext cx="366381" cy="2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1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095576" y="2617948"/>
            <a:ext cx="260433" cy="2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1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679145" y="2610780"/>
            <a:ext cx="260433" cy="2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1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8222580" y="2617948"/>
            <a:ext cx="260433" cy="2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1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572212" y="4644026"/>
            <a:ext cx="3624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Plan de premios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Lotería instantánea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Incentivos con cobro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Acumulación de premios</a:t>
            </a:r>
          </a:p>
        </p:txBody>
      </p:sp>
      <p:sp>
        <p:nvSpPr>
          <p:cNvPr id="15" name="Elipse 14"/>
          <p:cNvSpPr/>
          <p:nvPr/>
        </p:nvSpPr>
        <p:spPr>
          <a:xfrm>
            <a:off x="1244809" y="5021386"/>
            <a:ext cx="3301066" cy="1630856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2707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sultado de imagen para Capacidad organizacional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171" y="4465498"/>
            <a:ext cx="7762666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cliente y mercado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76" y="2854775"/>
            <a:ext cx="7774962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enfoque financiero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171" y="1251579"/>
            <a:ext cx="7762666" cy="15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445623" y="237494"/>
            <a:ext cx="6569299" cy="5623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2018 - 2022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743100" y="1233995"/>
            <a:ext cx="861245" cy="4802060"/>
            <a:chOff x="129649" y="1251580"/>
            <a:chExt cx="861245" cy="4802060"/>
          </a:xfrm>
        </p:grpSpPr>
        <p:sp>
          <p:nvSpPr>
            <p:cNvPr id="7" name="Rectángulo 6"/>
            <p:cNvSpPr/>
            <p:nvPr/>
          </p:nvSpPr>
          <p:spPr>
            <a:xfrm>
              <a:off x="129649" y="1251580"/>
              <a:ext cx="861245" cy="15881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FINANCIERO</a:t>
              </a:r>
            </a:p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(RENTAS PARA LA SALUD)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9649" y="2854775"/>
              <a:ext cx="861245" cy="158814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CLIENTE Y MERCADO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9649" y="4465498"/>
              <a:ext cx="861245" cy="1588142"/>
            </a:xfrm>
            <a:prstGeom prst="rect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CAPACIDAD INSTITUCIONAL</a:t>
              </a: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183" y="1436914"/>
            <a:ext cx="2522640" cy="1238525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1654628" y="1448740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1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7736" y="1470320"/>
            <a:ext cx="3310693" cy="1205119"/>
          </a:xfrm>
          <a:prstGeom prst="rect">
            <a:avLst/>
          </a:prstGeom>
        </p:spPr>
      </p:pic>
      <p:sp>
        <p:nvSpPr>
          <p:cNvPr id="13" name="Elipse 12"/>
          <p:cNvSpPr/>
          <p:nvPr/>
        </p:nvSpPr>
        <p:spPr>
          <a:xfrm>
            <a:off x="5118882" y="1477349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2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1157" y="3196046"/>
            <a:ext cx="2637171" cy="1034185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1647608" y="3092552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3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6" name="Picture 8" descr="Imagen relacionad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29149" y="2480215"/>
            <a:ext cx="751505" cy="68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107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do de imagen para FLECH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88804">
            <a:off x="2671170" y="3389671"/>
            <a:ext cx="1036078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1" y="1064846"/>
            <a:ext cx="2872978" cy="1862615"/>
          </a:xfrm>
          <a:prstGeom prst="rect">
            <a:avLst/>
          </a:prstGeom>
        </p:spPr>
      </p:pic>
      <p:pic>
        <p:nvPicPr>
          <p:cNvPr id="4" name="Picture 4" descr="Resultado de imagen para FLECHA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86363">
            <a:off x="3852279" y="1618223"/>
            <a:ext cx="1274024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779120" y="91896"/>
            <a:ext cx="5861848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– 2022</a:t>
            </a: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3424781466"/>
              </p:ext>
            </p:extLst>
          </p:nvPr>
        </p:nvGraphicFramePr>
        <p:xfrm>
          <a:off x="5818283" y="1087423"/>
          <a:ext cx="3258746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712415" y="1085823"/>
            <a:ext cx="733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90%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365190" y="1986393"/>
            <a:ext cx="50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85%</a:t>
            </a:r>
          </a:p>
        </p:txBody>
      </p:sp>
      <p:pic>
        <p:nvPicPr>
          <p:cNvPr id="9" name="Picture 4" descr="Resultado de imagen para FLECHA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66663">
            <a:off x="4016216" y="3232467"/>
            <a:ext cx="1560423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5926275" y="718091"/>
            <a:ext cx="306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Nivel de Satisfacción</a:t>
            </a:r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3528625396"/>
              </p:ext>
            </p:extLst>
          </p:nvPr>
        </p:nvGraphicFramePr>
        <p:xfrm>
          <a:off x="5699255" y="3931991"/>
          <a:ext cx="3388810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8132947" y="3903408"/>
            <a:ext cx="708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90%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6376226" y="4272740"/>
            <a:ext cx="50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70%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807247" y="3562659"/>
            <a:ext cx="306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Atención de llamadas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883344" y="2566205"/>
            <a:ext cx="3004457" cy="1193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Mejorar</a:t>
            </a:r>
            <a:r>
              <a:rPr lang="es-CO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CO" sz="3600" dirty="0">
                <a:solidFill>
                  <a:schemeClr val="accent5">
                    <a:lumMod val="50000"/>
                  </a:schemeClr>
                </a:solidFill>
              </a:rPr>
              <a:t>servicio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710" y="2695485"/>
            <a:ext cx="804742" cy="969348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6874037" y="1666621"/>
            <a:ext cx="50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87%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6931818" y="4162823"/>
            <a:ext cx="50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75%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7393660" y="4075270"/>
            <a:ext cx="50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85%</a:t>
            </a:r>
          </a:p>
        </p:txBody>
      </p:sp>
      <p:graphicFrame>
        <p:nvGraphicFramePr>
          <p:cNvPr id="20" name="Gráfico 19"/>
          <p:cNvGraphicFramePr/>
          <p:nvPr>
            <p:extLst>
              <p:ext uri="{D42A27DB-BD31-4B8C-83A1-F6EECF244321}">
                <p14:modId xmlns:p14="http://schemas.microsoft.com/office/powerpoint/2010/main" val="3835823625"/>
              </p:ext>
            </p:extLst>
          </p:nvPr>
        </p:nvGraphicFramePr>
        <p:xfrm>
          <a:off x="1525452" y="4775575"/>
          <a:ext cx="3388810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1" name="CuadroTexto 20"/>
          <p:cNvSpPr txBox="1"/>
          <p:nvPr/>
        </p:nvSpPr>
        <p:spPr>
          <a:xfrm>
            <a:off x="3959144" y="4746992"/>
            <a:ext cx="108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297.500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2332029" y="5948847"/>
            <a:ext cx="851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283.500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1633444" y="4406243"/>
            <a:ext cx="306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Entrega de billetes 1</a:t>
            </a:r>
            <a:r>
              <a:rPr lang="es-CO" baseline="30000" dirty="0"/>
              <a:t>er</a:t>
            </a:r>
            <a:r>
              <a:rPr lang="es-CO" dirty="0"/>
              <a:t> día</a:t>
            </a:r>
          </a:p>
        </p:txBody>
      </p:sp>
    </p:spTree>
    <p:extLst>
      <p:ext uri="{BB962C8B-B14F-4D97-AF65-F5344CB8AC3E}">
        <p14:creationId xmlns:p14="http://schemas.microsoft.com/office/powerpoint/2010/main" val="475145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do de imagen para FLECH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17938">
            <a:off x="506091" y="4237733"/>
            <a:ext cx="1810176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4" y="1177762"/>
            <a:ext cx="3168527" cy="2054226"/>
          </a:xfrm>
          <a:prstGeom prst="rect">
            <a:avLst/>
          </a:prstGeom>
        </p:spPr>
      </p:pic>
      <p:pic>
        <p:nvPicPr>
          <p:cNvPr id="4" name="Picture 4" descr="Resultado de imagen para FLECHA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86363">
            <a:off x="3630652" y="1292590"/>
            <a:ext cx="1882640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961176" y="58863"/>
            <a:ext cx="5831745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– 2022</a:t>
            </a:r>
          </a:p>
        </p:txBody>
      </p:sp>
      <p:pic>
        <p:nvPicPr>
          <p:cNvPr id="6" name="Picture 4" descr="Resultado de imagen para FLECHA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66663">
            <a:off x="3576975" y="2947561"/>
            <a:ext cx="1882640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900760" y="2827460"/>
            <a:ext cx="3004457" cy="1193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Mejorar</a:t>
            </a:r>
            <a:r>
              <a:rPr lang="es-CO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CO" sz="3600" dirty="0">
                <a:solidFill>
                  <a:schemeClr val="accent5">
                    <a:lumMod val="50000"/>
                  </a:schemeClr>
                </a:solidFill>
              </a:rPr>
              <a:t>servicio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26" y="2956740"/>
            <a:ext cx="804742" cy="96934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80229" y="5465172"/>
            <a:ext cx="1925277" cy="668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Rediseñar procesos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219149" y="884592"/>
            <a:ext cx="2239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Racionalización de Trámites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998226" y="3467726"/>
            <a:ext cx="24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Fortalecer Infraestructura tecnológica</a:t>
            </a:r>
          </a:p>
        </p:txBody>
      </p:sp>
      <p:pic>
        <p:nvPicPr>
          <p:cNvPr id="12" name="Picture 8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23280" y="1158290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6893219" y="2023626"/>
            <a:ext cx="1799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Promocionales y rifas</a:t>
            </a:r>
          </a:p>
        </p:txBody>
      </p:sp>
      <p:pic>
        <p:nvPicPr>
          <p:cNvPr id="14" name="Picture 8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834107" y="4047654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/>
          <p:cNvSpPr txBox="1"/>
          <p:nvPr/>
        </p:nvSpPr>
        <p:spPr>
          <a:xfrm>
            <a:off x="6654693" y="4967221"/>
            <a:ext cx="1799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Planta telefónica</a:t>
            </a:r>
          </a:p>
        </p:txBody>
      </p:sp>
      <p:pic>
        <p:nvPicPr>
          <p:cNvPr id="16" name="Picture 8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59136">
            <a:off x="2312290" y="5453996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/>
          <p:cNvSpPr txBox="1"/>
          <p:nvPr/>
        </p:nvSpPr>
        <p:spPr>
          <a:xfrm>
            <a:off x="3267512" y="5595240"/>
            <a:ext cx="229725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Devoluciones, cartera, despachos, Atención de llamadas</a:t>
            </a:r>
          </a:p>
        </p:txBody>
      </p:sp>
    </p:spTree>
    <p:extLst>
      <p:ext uri="{BB962C8B-B14F-4D97-AF65-F5344CB8AC3E}">
        <p14:creationId xmlns:p14="http://schemas.microsoft.com/office/powerpoint/2010/main" val="4196025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sultado de imagen para Capacidad organizacional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338" y="4404538"/>
            <a:ext cx="7762666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cliente y mercado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43" y="2793815"/>
            <a:ext cx="7774962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enfoque financiero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338" y="1190619"/>
            <a:ext cx="7762666" cy="15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679011" y="277244"/>
            <a:ext cx="6569299" cy="5690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2018 - 2022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787398" y="1181827"/>
            <a:ext cx="861245" cy="4802060"/>
            <a:chOff x="129649" y="1251580"/>
            <a:chExt cx="861245" cy="4802060"/>
          </a:xfrm>
        </p:grpSpPr>
        <p:sp>
          <p:nvSpPr>
            <p:cNvPr id="7" name="Rectángulo 6"/>
            <p:cNvSpPr/>
            <p:nvPr/>
          </p:nvSpPr>
          <p:spPr>
            <a:xfrm>
              <a:off x="129649" y="1251580"/>
              <a:ext cx="861245" cy="15881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FINANCIERO</a:t>
              </a:r>
            </a:p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(RENTAS PARA LA SALUD)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9649" y="2854775"/>
              <a:ext cx="861245" cy="158814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CLIENTE Y MERCADO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9649" y="4465498"/>
              <a:ext cx="861245" cy="1588142"/>
            </a:xfrm>
            <a:prstGeom prst="rect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CAPACIDAD INSTITUCIONAL</a:t>
              </a: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7350" y="1375954"/>
            <a:ext cx="2522640" cy="1238525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1619795" y="1387780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1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2903" y="1409360"/>
            <a:ext cx="3310693" cy="1205119"/>
          </a:xfrm>
          <a:prstGeom prst="rect">
            <a:avLst/>
          </a:prstGeom>
        </p:spPr>
      </p:pic>
      <p:sp>
        <p:nvSpPr>
          <p:cNvPr id="13" name="Elipse 12"/>
          <p:cNvSpPr/>
          <p:nvPr/>
        </p:nvSpPr>
        <p:spPr>
          <a:xfrm>
            <a:off x="5084049" y="1416389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2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4586" y="3117501"/>
            <a:ext cx="2637171" cy="1034185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1771037" y="3242607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3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6" name="Picture 8" descr="Imagen relacionad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40501" y="2428047"/>
            <a:ext cx="751505" cy="68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6981" y="3212204"/>
            <a:ext cx="2561710" cy="904133"/>
          </a:xfrm>
          <a:prstGeom prst="rect">
            <a:avLst/>
          </a:prstGeom>
        </p:spPr>
      </p:pic>
      <p:sp>
        <p:nvSpPr>
          <p:cNvPr id="18" name="Elipse 17"/>
          <p:cNvSpPr/>
          <p:nvPr/>
        </p:nvSpPr>
        <p:spPr>
          <a:xfrm>
            <a:off x="5647591" y="3266970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4</a:t>
            </a:r>
            <a:endParaRPr lang="es-C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218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898412" y="296925"/>
            <a:ext cx="6869070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– 2022</a:t>
            </a:r>
          </a:p>
        </p:txBody>
      </p:sp>
      <p:pic>
        <p:nvPicPr>
          <p:cNvPr id="4" name="Picture 4" descr="Resultado de imagen para FLECH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66663">
            <a:off x="1256154" y="3951865"/>
            <a:ext cx="1882640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210169" y="2772237"/>
            <a:ext cx="3004457" cy="1193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Innovación</a:t>
            </a:r>
            <a:r>
              <a:rPr lang="es-CO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CO" sz="3600" dirty="0">
                <a:solidFill>
                  <a:schemeClr val="accent5">
                    <a:lumMod val="50000"/>
                  </a:schemeClr>
                </a:solidFill>
              </a:rPr>
              <a:t>mercado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" y="2944614"/>
            <a:ext cx="804742" cy="969348"/>
          </a:xfrm>
          <a:prstGeom prst="rect">
            <a:avLst/>
          </a:prstGeom>
        </p:spPr>
      </p:pic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786631818"/>
              </p:ext>
            </p:extLst>
          </p:nvPr>
        </p:nvGraphicFramePr>
        <p:xfrm>
          <a:off x="5674591" y="2055726"/>
          <a:ext cx="3388810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8108283" y="2027143"/>
            <a:ext cx="108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149.405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394082" y="3050423"/>
            <a:ext cx="851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36.322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782583" y="1686394"/>
            <a:ext cx="306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Seguidores Redes Sociales</a:t>
            </a:r>
          </a:p>
        </p:txBody>
      </p:sp>
      <p:pic>
        <p:nvPicPr>
          <p:cNvPr id="11" name="Picture 4" descr="Resultado de imagen para FLECHA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56274">
            <a:off x="3931097" y="1605432"/>
            <a:ext cx="1617042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Gráfico 11"/>
          <p:cNvGraphicFramePr/>
          <p:nvPr>
            <p:extLst>
              <p:ext uri="{D42A27DB-BD31-4B8C-83A1-F6EECF244321}">
                <p14:modId xmlns:p14="http://schemas.microsoft.com/office/powerpoint/2010/main" val="2870125701"/>
              </p:ext>
            </p:extLst>
          </p:nvPr>
        </p:nvGraphicFramePr>
        <p:xfrm>
          <a:off x="3015314" y="4769206"/>
          <a:ext cx="3388810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5551830" y="4631734"/>
            <a:ext cx="108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561.811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734805" y="5763903"/>
            <a:ext cx="851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282.270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123306" y="4399874"/>
            <a:ext cx="306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Visitantes página Web</a:t>
            </a:r>
          </a:p>
        </p:txBody>
      </p:sp>
      <p:pic>
        <p:nvPicPr>
          <p:cNvPr id="11266" name="Picture 2" descr="Resultado de imagen para redes sociale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42985" y="1743075"/>
            <a:ext cx="2098740" cy="1181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648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do de imagen para FLECH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01608">
            <a:off x="1653803" y="4701549"/>
            <a:ext cx="1450644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2035972" y="130404"/>
            <a:ext cx="6065064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– 2022</a:t>
            </a:r>
          </a:p>
        </p:txBody>
      </p:sp>
      <p:pic>
        <p:nvPicPr>
          <p:cNvPr id="5" name="Picture 4" descr="Resultado de imagen para FLECHA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70449">
            <a:off x="4144753" y="3697570"/>
            <a:ext cx="1882640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210169" y="3237312"/>
            <a:ext cx="3004457" cy="1193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Innovación</a:t>
            </a:r>
            <a:r>
              <a:rPr lang="es-CO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CO" sz="3600" dirty="0">
                <a:solidFill>
                  <a:schemeClr val="accent5">
                    <a:lumMod val="50000"/>
                  </a:schemeClr>
                </a:solidFill>
              </a:rPr>
              <a:t>mercado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" y="3409689"/>
            <a:ext cx="804742" cy="969348"/>
          </a:xfrm>
          <a:prstGeom prst="rect">
            <a:avLst/>
          </a:prstGeom>
        </p:spPr>
      </p:pic>
      <p:pic>
        <p:nvPicPr>
          <p:cNvPr id="8" name="Picture 4" descr="Resultado de imagen para FLECHA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72819">
            <a:off x="4622038" y="2063919"/>
            <a:ext cx="710401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1676768" y="5824350"/>
            <a:ext cx="2071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Nuevas estrategias de Mercadeo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009762" y="4760883"/>
            <a:ext cx="2172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Aumentar seguidores Redes Sociales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157885" y="2012593"/>
            <a:ext cx="159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Rediseñar Página Web</a:t>
            </a:r>
          </a:p>
        </p:txBody>
      </p:sp>
      <p:pic>
        <p:nvPicPr>
          <p:cNvPr id="12" name="Picture 8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17084">
            <a:off x="6268824" y="4109618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7178041" y="4142095"/>
            <a:ext cx="1799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Marketing Digital</a:t>
            </a:r>
          </a:p>
        </p:txBody>
      </p:sp>
      <p:pic>
        <p:nvPicPr>
          <p:cNvPr id="14" name="Picture 8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17084">
            <a:off x="6268824" y="1399880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/>
          <p:cNvSpPr txBox="1"/>
          <p:nvPr/>
        </p:nvSpPr>
        <p:spPr>
          <a:xfrm>
            <a:off x="7219084" y="1427818"/>
            <a:ext cx="1799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Transaccional</a:t>
            </a:r>
          </a:p>
          <a:p>
            <a:pPr algn="ctr"/>
            <a:r>
              <a:rPr lang="es-CO" sz="1600" b="1" dirty="0"/>
              <a:t>$ Ventas</a:t>
            </a:r>
          </a:p>
        </p:txBody>
      </p:sp>
      <p:pic>
        <p:nvPicPr>
          <p:cNvPr id="16" name="Picture 2" descr="Resultado de imagen para redes sociale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62035" y="1971675"/>
            <a:ext cx="2098740" cy="1181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359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sultado de imagen para Capacidad organizacional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880" y="4474207"/>
            <a:ext cx="7762666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cliente y mercado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85" y="2863484"/>
            <a:ext cx="7774962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enfoque financiero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880" y="1260288"/>
            <a:ext cx="7762666" cy="15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925673" y="241486"/>
            <a:ext cx="6569299" cy="5623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2018 - 2022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822147" y="1269081"/>
            <a:ext cx="861245" cy="4802060"/>
            <a:chOff x="129649" y="1251580"/>
            <a:chExt cx="861245" cy="4802060"/>
          </a:xfrm>
        </p:grpSpPr>
        <p:sp>
          <p:nvSpPr>
            <p:cNvPr id="7" name="Rectángulo 6"/>
            <p:cNvSpPr/>
            <p:nvPr/>
          </p:nvSpPr>
          <p:spPr>
            <a:xfrm>
              <a:off x="129649" y="1251580"/>
              <a:ext cx="861245" cy="15881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FINANCIERO</a:t>
              </a:r>
            </a:p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(RENTAS PARA LA SALUD)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9649" y="2854775"/>
              <a:ext cx="861245" cy="158814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CLIENTE Y MERCADO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9649" y="4465498"/>
              <a:ext cx="861245" cy="1588142"/>
            </a:xfrm>
            <a:prstGeom prst="rect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CAPACIDAD INSTITUCIONAL</a:t>
              </a: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0892" y="1445623"/>
            <a:ext cx="2522640" cy="1238525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1663337" y="1457449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1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6445" y="1479029"/>
            <a:ext cx="3310693" cy="1205119"/>
          </a:xfrm>
          <a:prstGeom prst="rect">
            <a:avLst/>
          </a:prstGeom>
        </p:spPr>
      </p:pic>
      <p:sp>
        <p:nvSpPr>
          <p:cNvPr id="13" name="Elipse 12"/>
          <p:cNvSpPr/>
          <p:nvPr/>
        </p:nvSpPr>
        <p:spPr>
          <a:xfrm>
            <a:off x="5127591" y="1486058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2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6582" y="3187170"/>
            <a:ext cx="2637171" cy="1034185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1814580" y="3189184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3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6" name="Picture 8" descr="Imagen relacionad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37858" y="2488924"/>
            <a:ext cx="751505" cy="68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96845" y="3264289"/>
            <a:ext cx="2190817" cy="904133"/>
          </a:xfrm>
          <a:prstGeom prst="rect">
            <a:avLst/>
          </a:prstGeom>
        </p:spPr>
      </p:pic>
      <p:sp>
        <p:nvSpPr>
          <p:cNvPr id="18" name="Elipse 17"/>
          <p:cNvSpPr/>
          <p:nvPr/>
        </p:nvSpPr>
        <p:spPr>
          <a:xfrm>
            <a:off x="4477795" y="3231132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4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59570" y="3299458"/>
            <a:ext cx="2384430" cy="966851"/>
          </a:xfrm>
          <a:prstGeom prst="rect">
            <a:avLst/>
          </a:prstGeom>
        </p:spPr>
      </p:pic>
      <p:sp>
        <p:nvSpPr>
          <p:cNvPr id="20" name="Elipse 19"/>
          <p:cNvSpPr/>
          <p:nvPr/>
        </p:nvSpPr>
        <p:spPr>
          <a:xfrm>
            <a:off x="6787966" y="3195963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5</a:t>
            </a:r>
            <a:endParaRPr lang="es-C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495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n para ap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3623" y="4257674"/>
            <a:ext cx="1112928" cy="828225"/>
          </a:xfrm>
          <a:prstGeom prst="rect">
            <a:avLst/>
          </a:prstGeom>
          <a:noFill/>
        </p:spPr>
      </p:pic>
      <p:pic>
        <p:nvPicPr>
          <p:cNvPr id="2" name="Picture 4" descr="Resultado de imagen para FLECHA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88804">
            <a:off x="2512015" y="3565560"/>
            <a:ext cx="1312649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FLECHA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86363">
            <a:off x="3906755" y="1975505"/>
            <a:ext cx="1882640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756042" y="97856"/>
            <a:ext cx="6184066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– 2022</a:t>
            </a: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1179733662"/>
              </p:ext>
            </p:extLst>
          </p:nvPr>
        </p:nvGraphicFramePr>
        <p:xfrm>
          <a:off x="5814402" y="1161604"/>
          <a:ext cx="3258746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8274592" y="1086439"/>
            <a:ext cx="733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28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361309" y="2168901"/>
            <a:ext cx="50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12</a:t>
            </a:r>
          </a:p>
        </p:txBody>
      </p:sp>
      <p:pic>
        <p:nvPicPr>
          <p:cNvPr id="8" name="Picture 4" descr="Resultado de imagen para FLECHA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66663">
            <a:off x="3936689" y="3351093"/>
            <a:ext cx="1882640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5556981" y="792272"/>
            <a:ext cx="360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Operativos Control Ilegalidad</a:t>
            </a:r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500240115"/>
              </p:ext>
            </p:extLst>
          </p:nvPr>
        </p:nvGraphicFramePr>
        <p:xfrm>
          <a:off x="5723768" y="3821596"/>
          <a:ext cx="3388810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8314022" y="3724169"/>
            <a:ext cx="708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380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6380153" y="4571846"/>
            <a:ext cx="50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248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831760" y="3452264"/>
            <a:ext cx="306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Visitas de Inspección</a:t>
            </a: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258559616"/>
              </p:ext>
            </p:extLst>
          </p:nvPr>
        </p:nvGraphicFramePr>
        <p:xfrm>
          <a:off x="1674154" y="4868606"/>
          <a:ext cx="3388810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4107846" y="4840023"/>
            <a:ext cx="108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87.500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2438105" y="5586304"/>
            <a:ext cx="851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64.000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782146" y="4499274"/>
            <a:ext cx="306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Tiquetes verificados</a:t>
            </a:r>
          </a:p>
        </p:txBody>
      </p:sp>
      <p:pic>
        <p:nvPicPr>
          <p:cNvPr id="18" name="Picture 2" descr="Resultado de imagen para transparenci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49" y="1010081"/>
            <a:ext cx="3167291" cy="20155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962" y="2688090"/>
            <a:ext cx="804742" cy="969348"/>
          </a:xfrm>
          <a:prstGeom prst="rect">
            <a:avLst/>
          </a:prstGeom>
        </p:spPr>
      </p:pic>
      <p:sp>
        <p:nvSpPr>
          <p:cNvPr id="20" name="Título 1"/>
          <p:cNvSpPr txBox="1">
            <a:spLocks/>
          </p:cNvSpPr>
          <p:nvPr/>
        </p:nvSpPr>
        <p:spPr>
          <a:xfrm>
            <a:off x="1336931" y="2502576"/>
            <a:ext cx="2924568" cy="1193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Transparencia</a:t>
            </a:r>
            <a:r>
              <a:rPr lang="es-CO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es-CO" sz="2800" dirty="0">
                <a:solidFill>
                  <a:schemeClr val="accent5">
                    <a:lumMod val="50000"/>
                  </a:schemeClr>
                </a:solidFill>
              </a:rPr>
              <a:t>y control</a:t>
            </a:r>
          </a:p>
        </p:txBody>
      </p:sp>
    </p:spTree>
    <p:extLst>
      <p:ext uri="{BB962C8B-B14F-4D97-AF65-F5344CB8AC3E}">
        <p14:creationId xmlns:p14="http://schemas.microsoft.com/office/powerpoint/2010/main" val="1157759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do de imagen para FLECH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88804">
            <a:off x="2503306" y="3539434"/>
            <a:ext cx="1312649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FLECHA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86363">
            <a:off x="3898046" y="1949379"/>
            <a:ext cx="1882640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861988" y="167676"/>
            <a:ext cx="6410489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– 2022</a:t>
            </a:r>
          </a:p>
        </p:txBody>
      </p:sp>
      <p:pic>
        <p:nvPicPr>
          <p:cNvPr id="5" name="Picture 2" descr="Resultado de imagen para transparenc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40" y="983955"/>
            <a:ext cx="3167291" cy="20155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253" y="2661964"/>
            <a:ext cx="804742" cy="969348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328222" y="2476450"/>
            <a:ext cx="2924568" cy="1193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Transparencia</a:t>
            </a:r>
            <a:r>
              <a:rPr lang="es-CO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es-CO" sz="2800" dirty="0">
                <a:solidFill>
                  <a:schemeClr val="accent5">
                    <a:lumMod val="50000"/>
                  </a:schemeClr>
                </a:solidFill>
              </a:rPr>
              <a:t>y control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433295" y="4742222"/>
            <a:ext cx="1886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Inspección y fiscalización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375079" y="1578094"/>
            <a:ext cx="159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Control a la ilegalidad</a:t>
            </a:r>
          </a:p>
        </p:txBody>
      </p:sp>
      <p:pic>
        <p:nvPicPr>
          <p:cNvPr id="10" name="Picture 8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17084">
            <a:off x="6251065" y="951000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7215431" y="1011835"/>
            <a:ext cx="1799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Reactivar operativos</a:t>
            </a:r>
          </a:p>
        </p:txBody>
      </p:sp>
      <p:pic>
        <p:nvPicPr>
          <p:cNvPr id="12" name="Picture 8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73637">
            <a:off x="4087213" y="4766587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7305824" y="2500682"/>
            <a:ext cx="1799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Convenio con la Policía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5067233" y="5193933"/>
            <a:ext cx="1799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Aumentar cubrimiento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3267829" y="6168864"/>
            <a:ext cx="17994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Herramientas tecnológicas</a:t>
            </a:r>
          </a:p>
        </p:txBody>
      </p:sp>
      <p:pic>
        <p:nvPicPr>
          <p:cNvPr id="16" name="Picture 8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053769" y="5335190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73637">
            <a:off x="6181187" y="2174152"/>
            <a:ext cx="869641" cy="86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847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sultado de imagen para Capacidad organizacional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880" y="4448081"/>
            <a:ext cx="7762666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cliente y mercado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85" y="2837358"/>
            <a:ext cx="7774962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enfoque financiero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880" y="1234162"/>
            <a:ext cx="7762666" cy="15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839076" y="231945"/>
            <a:ext cx="6569299" cy="5623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2018 - 2022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795771" y="1286917"/>
            <a:ext cx="861245" cy="4802060"/>
            <a:chOff x="129649" y="1251580"/>
            <a:chExt cx="861245" cy="4802060"/>
          </a:xfrm>
        </p:grpSpPr>
        <p:sp>
          <p:nvSpPr>
            <p:cNvPr id="7" name="Rectángulo 6"/>
            <p:cNvSpPr/>
            <p:nvPr/>
          </p:nvSpPr>
          <p:spPr>
            <a:xfrm>
              <a:off x="129649" y="1251580"/>
              <a:ext cx="861245" cy="15881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FINANCIERO</a:t>
              </a:r>
            </a:p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(RENTAS PARA LA SALUD)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9649" y="2854775"/>
              <a:ext cx="861245" cy="158814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CLIENTE Y MERCADO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9649" y="4465498"/>
              <a:ext cx="861245" cy="1588142"/>
            </a:xfrm>
            <a:prstGeom prst="rect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CAPACIDAD INSTITUCIONAL</a:t>
              </a: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8576" y="1357951"/>
            <a:ext cx="2522640" cy="1238525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2428268" y="1404946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1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914" y="1452903"/>
            <a:ext cx="3310693" cy="1205119"/>
          </a:xfrm>
          <a:prstGeom prst="rect">
            <a:avLst/>
          </a:prstGeom>
        </p:spPr>
      </p:pic>
      <p:sp>
        <p:nvSpPr>
          <p:cNvPr id="13" name="Elipse 12"/>
          <p:cNvSpPr/>
          <p:nvPr/>
        </p:nvSpPr>
        <p:spPr>
          <a:xfrm>
            <a:off x="5373775" y="1486309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2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9866" y="3169837"/>
            <a:ext cx="2637171" cy="1034185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1665110" y="3048758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3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6" name="Picture 8" descr="Imagen relacionad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37858" y="2462798"/>
            <a:ext cx="751505" cy="68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0115" y="3246955"/>
            <a:ext cx="2365132" cy="904133"/>
          </a:xfrm>
          <a:prstGeom prst="rect">
            <a:avLst/>
          </a:prstGeom>
        </p:spPr>
      </p:pic>
      <p:sp>
        <p:nvSpPr>
          <p:cNvPr id="18" name="Elipse 17"/>
          <p:cNvSpPr/>
          <p:nvPr/>
        </p:nvSpPr>
        <p:spPr>
          <a:xfrm>
            <a:off x="4389872" y="3191606"/>
            <a:ext cx="542613" cy="532911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4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91455" y="3238163"/>
            <a:ext cx="2129453" cy="966851"/>
          </a:xfrm>
          <a:prstGeom prst="rect">
            <a:avLst/>
          </a:prstGeom>
        </p:spPr>
      </p:pic>
      <p:sp>
        <p:nvSpPr>
          <p:cNvPr id="20" name="Elipse 19"/>
          <p:cNvSpPr/>
          <p:nvPr/>
        </p:nvSpPr>
        <p:spPr>
          <a:xfrm>
            <a:off x="6752796" y="3161044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5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6237" y="4800450"/>
            <a:ext cx="3182388" cy="975445"/>
          </a:xfrm>
          <a:prstGeom prst="rect">
            <a:avLst/>
          </a:prstGeom>
        </p:spPr>
      </p:pic>
      <p:sp>
        <p:nvSpPr>
          <p:cNvPr id="22" name="Elipse 21"/>
          <p:cNvSpPr/>
          <p:nvPr/>
        </p:nvSpPr>
        <p:spPr>
          <a:xfrm>
            <a:off x="1917211" y="4705225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6</a:t>
            </a:r>
            <a:endParaRPr lang="es-C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362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87" y="5008249"/>
            <a:ext cx="5143708" cy="1758103"/>
          </a:xfrm>
          <a:prstGeom prst="rect">
            <a:avLst/>
          </a:prstGeom>
        </p:spPr>
      </p:pic>
      <p:pic>
        <p:nvPicPr>
          <p:cNvPr id="3" name="Picture 4" descr="Resultado de imagen para FLECHA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25997">
            <a:off x="3610074" y="2361230"/>
            <a:ext cx="1463054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734306" y="145502"/>
            <a:ext cx="6776248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– 2022</a:t>
            </a:r>
          </a:p>
        </p:txBody>
      </p:sp>
      <p:pic>
        <p:nvPicPr>
          <p:cNvPr id="5" name="Picture 4" descr="Resultado de imagen para FLECHA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06756">
            <a:off x="3876841" y="3908654"/>
            <a:ext cx="1615272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052913748"/>
              </p:ext>
            </p:extLst>
          </p:nvPr>
        </p:nvGraphicFramePr>
        <p:xfrm>
          <a:off x="5568422" y="1442368"/>
          <a:ext cx="3388810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6136005" y="2293422"/>
            <a:ext cx="566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82%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676414" y="1073036"/>
            <a:ext cx="3280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Nivel de Clima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232480" y="3016109"/>
            <a:ext cx="3014041" cy="1128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</a:t>
            </a:r>
          </a:p>
          <a:p>
            <a:pPr algn="ctr"/>
            <a:r>
              <a:rPr lang="es-CO" sz="3600" dirty="0">
                <a:solidFill>
                  <a:schemeClr val="accent5">
                    <a:lumMod val="50000"/>
                  </a:schemeClr>
                </a:solidFill>
              </a:rPr>
              <a:t>Organizacional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798635" y="4292330"/>
            <a:ext cx="32791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Capacitación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Comunicación estratégica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Programa de contribución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0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395" y="3181272"/>
            <a:ext cx="804742" cy="963251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610003" y="2078663"/>
            <a:ext cx="566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85%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7262827" y="1940163"/>
            <a:ext cx="566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87%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7794051" y="1673200"/>
            <a:ext cx="566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90%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8326807" y="1437724"/>
            <a:ext cx="566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/>
              <a:t>93%</a:t>
            </a:r>
          </a:p>
        </p:txBody>
      </p:sp>
    </p:spTree>
    <p:extLst>
      <p:ext uri="{BB962C8B-B14F-4D97-AF65-F5344CB8AC3E}">
        <p14:creationId xmlns:p14="http://schemas.microsoft.com/office/powerpoint/2010/main" val="4075999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sultado de imagen para Capacidad organizacional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97" y="4378413"/>
            <a:ext cx="7762666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esultado de imagen para cliente y mercado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002" y="2767690"/>
            <a:ext cx="7774962" cy="158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enfoque financiero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97" y="1164494"/>
            <a:ext cx="7762666" cy="158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744081" y="347662"/>
            <a:ext cx="6569299" cy="5047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2018 - 2022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821980" y="1261210"/>
            <a:ext cx="861245" cy="4802060"/>
            <a:chOff x="129649" y="1251580"/>
            <a:chExt cx="861245" cy="4802060"/>
          </a:xfrm>
        </p:grpSpPr>
        <p:sp>
          <p:nvSpPr>
            <p:cNvPr id="7" name="Rectángulo 6"/>
            <p:cNvSpPr/>
            <p:nvPr/>
          </p:nvSpPr>
          <p:spPr>
            <a:xfrm>
              <a:off x="129649" y="1251580"/>
              <a:ext cx="861245" cy="15881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FINANCIERO</a:t>
              </a:r>
            </a:p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(RENTAS PARA LA SALUD)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9649" y="2854775"/>
              <a:ext cx="861245" cy="158814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CLIENTE Y MERCADO</a:t>
              </a: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9649" y="4465498"/>
              <a:ext cx="861245" cy="1588142"/>
            </a:xfrm>
            <a:prstGeom prst="rect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s-CO" sz="10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CAPACIDAD INSTITUCIONAL</a:t>
              </a:r>
            </a:p>
          </p:txBody>
        </p:sp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4978" y="1358621"/>
            <a:ext cx="2522640" cy="1238525"/>
          </a:xfrm>
          <a:prstGeom prst="rect">
            <a:avLst/>
          </a:prstGeom>
        </p:spPr>
      </p:pic>
      <p:sp>
        <p:nvSpPr>
          <p:cNvPr id="11" name="Elipse 10"/>
          <p:cNvSpPr/>
          <p:nvPr/>
        </p:nvSpPr>
        <p:spPr>
          <a:xfrm>
            <a:off x="2480854" y="1308901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1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1383235"/>
            <a:ext cx="2630955" cy="1205119"/>
          </a:xfrm>
          <a:prstGeom prst="rect">
            <a:avLst/>
          </a:prstGeom>
        </p:spPr>
      </p:pic>
      <p:sp>
        <p:nvSpPr>
          <p:cNvPr id="13" name="Elipse 12"/>
          <p:cNvSpPr/>
          <p:nvPr/>
        </p:nvSpPr>
        <p:spPr>
          <a:xfrm>
            <a:off x="5707716" y="1284757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2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9623" y="3152922"/>
            <a:ext cx="2208793" cy="1034185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2051803" y="3058221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3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6" name="Picture 8" descr="Imagen relacionad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55275" y="2393130"/>
            <a:ext cx="751505" cy="68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5769" y="3203664"/>
            <a:ext cx="1953341" cy="904133"/>
          </a:xfrm>
          <a:prstGeom prst="rect">
            <a:avLst/>
          </a:prstGeom>
        </p:spPr>
      </p:pic>
      <p:sp>
        <p:nvSpPr>
          <p:cNvPr id="18" name="Elipse 17"/>
          <p:cNvSpPr/>
          <p:nvPr/>
        </p:nvSpPr>
        <p:spPr>
          <a:xfrm>
            <a:off x="4635889" y="3144130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4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0562" y="3212456"/>
            <a:ext cx="1858786" cy="966851"/>
          </a:xfrm>
          <a:prstGeom prst="rect">
            <a:avLst/>
          </a:prstGeom>
        </p:spPr>
      </p:pic>
      <p:sp>
        <p:nvSpPr>
          <p:cNvPr id="20" name="Elipse 19"/>
          <p:cNvSpPr/>
          <p:nvPr/>
        </p:nvSpPr>
        <p:spPr>
          <a:xfrm>
            <a:off x="6946059" y="3073791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5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28900" y="4730782"/>
            <a:ext cx="2752988" cy="975445"/>
          </a:xfrm>
          <a:prstGeom prst="rect">
            <a:avLst/>
          </a:prstGeom>
        </p:spPr>
      </p:pic>
      <p:sp>
        <p:nvSpPr>
          <p:cNvPr id="22" name="Elipse 21"/>
          <p:cNvSpPr/>
          <p:nvPr/>
        </p:nvSpPr>
        <p:spPr>
          <a:xfrm>
            <a:off x="2444582" y="4600387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6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9108" y="4730781"/>
            <a:ext cx="2611416" cy="975445"/>
          </a:xfrm>
          <a:prstGeom prst="rect">
            <a:avLst/>
          </a:prstGeom>
        </p:spPr>
      </p:pic>
      <p:sp>
        <p:nvSpPr>
          <p:cNvPr id="24" name="Elipse 23"/>
          <p:cNvSpPr/>
          <p:nvPr/>
        </p:nvSpPr>
        <p:spPr>
          <a:xfrm>
            <a:off x="5842363" y="4655446"/>
            <a:ext cx="600892" cy="607436"/>
          </a:xfrm>
          <a:prstGeom prst="ellipse">
            <a:avLst/>
          </a:prstGeom>
          <a:noFill/>
          <a:ln w="825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chemeClr val="tx1"/>
                </a:solidFill>
              </a:rPr>
              <a:t>7</a:t>
            </a:r>
            <a:endParaRPr lang="es-CO" b="1" dirty="0">
              <a:solidFill>
                <a:schemeClr val="tx1"/>
              </a:solidFill>
            </a:endParaRPr>
          </a:p>
        </p:txBody>
      </p:sp>
      <p:pic>
        <p:nvPicPr>
          <p:cNvPr id="25" name="Picture 8" descr="Imagen relacionada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44737" y="4086306"/>
            <a:ext cx="751505" cy="68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956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do de imagen para FLECHA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25997">
            <a:off x="3712604" y="2246423"/>
            <a:ext cx="1470710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1490942" y="154934"/>
            <a:ext cx="7150717" cy="6261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– 2022</a:t>
            </a:r>
          </a:p>
        </p:txBody>
      </p:sp>
      <p:pic>
        <p:nvPicPr>
          <p:cNvPr id="4" name="Picture 4" descr="Resultado de imagen para FLECHA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22651">
            <a:off x="3566124" y="3915694"/>
            <a:ext cx="1383206" cy="66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159775767"/>
              </p:ext>
            </p:extLst>
          </p:nvPr>
        </p:nvGraphicFramePr>
        <p:xfrm>
          <a:off x="5330107" y="1723352"/>
          <a:ext cx="3388810" cy="198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5438099" y="1036640"/>
            <a:ext cx="3280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Cumplimiento Desempeño Financiero CNJSA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223770" y="3216107"/>
            <a:ext cx="2965052" cy="8732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Desempeño</a:t>
            </a:r>
          </a:p>
          <a:p>
            <a:pPr algn="ctr"/>
            <a:r>
              <a:rPr lang="es-CO" sz="3600" dirty="0">
                <a:solidFill>
                  <a:schemeClr val="accent5">
                    <a:lumMod val="50000"/>
                  </a:schemeClr>
                </a:solidFill>
              </a:rPr>
              <a:t>Lotería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328371" y="4185455"/>
            <a:ext cx="35717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Sistema de seguimiento y medición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Rediseñar estructura funcional y por procesos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2000" dirty="0"/>
              <a:t>Control financiero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2000" dirty="0"/>
          </a:p>
        </p:txBody>
      </p:sp>
      <p:sp>
        <p:nvSpPr>
          <p:cNvPr id="9" name="CuadroTexto 8"/>
          <p:cNvSpPr txBox="1"/>
          <p:nvPr/>
        </p:nvSpPr>
        <p:spPr>
          <a:xfrm>
            <a:off x="6028354" y="1723352"/>
            <a:ext cx="2534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100%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200" y="3216107"/>
            <a:ext cx="804742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730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642194" y="298975"/>
            <a:ext cx="6872042" cy="4813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s-CO" sz="3000" dirty="0"/>
              <a:t>MAPA ESTRATÉGICO 2018 - 2022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562" y="1101959"/>
            <a:ext cx="7661307" cy="4261670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0" y="5833273"/>
            <a:ext cx="9144000" cy="863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5400" dirty="0"/>
              <a:t>GRACIAS !!</a:t>
            </a:r>
          </a:p>
        </p:txBody>
      </p:sp>
    </p:spTree>
    <p:extLst>
      <p:ext uri="{BB962C8B-B14F-4D97-AF65-F5344CB8AC3E}">
        <p14:creationId xmlns:p14="http://schemas.microsoft.com/office/powerpoint/2010/main" val="700237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1557</TotalTime>
  <Words>494</Words>
  <Application>Microsoft Office PowerPoint</Application>
  <PresentationFormat>Presentación en pantalla (4:3)</PresentationFormat>
  <Paragraphs>199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Office Theme</vt:lpstr>
      <vt:lpstr>DIRECCIONAMIENTO ESTRATÉGICO</vt:lpstr>
      <vt:lpstr>Presentación de PowerPoint</vt:lpstr>
      <vt:lpstr>Presentación de PowerPoint</vt:lpstr>
      <vt:lpstr>OBJETIVOS ESTRATÉGICOS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Margarita León</dc:creator>
  <cp:lastModifiedBy>Liliana Lara</cp:lastModifiedBy>
  <cp:revision>37</cp:revision>
  <dcterms:created xsi:type="dcterms:W3CDTF">2018-02-20T21:05:31Z</dcterms:created>
  <dcterms:modified xsi:type="dcterms:W3CDTF">2021-03-16T21:25:23Z</dcterms:modified>
</cp:coreProperties>
</file>